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7" r:id="rId1"/>
  </p:sldMasterIdLst>
  <p:sldIdLst>
    <p:sldId id="256" r:id="rId2"/>
    <p:sldId id="257" r:id="rId3"/>
    <p:sldId id="260" r:id="rId4"/>
    <p:sldId id="263" r:id="rId5"/>
    <p:sldId id="264" r:id="rId6"/>
    <p:sldId id="265" r:id="rId7"/>
    <p:sldId id="272" r:id="rId8"/>
    <p:sldId id="273" r:id="rId9"/>
    <p:sldId id="261" r:id="rId10"/>
    <p:sldId id="266" r:id="rId11"/>
    <p:sldId id="269" r:id="rId12"/>
    <p:sldId id="267" r:id="rId13"/>
    <p:sldId id="270" r:id="rId14"/>
    <p:sldId id="268" r:id="rId15"/>
    <p:sldId id="271" r:id="rId16"/>
    <p:sldId id="28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1"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013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841095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23091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428445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03433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127580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1345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942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105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34E6425-0181-43F2-84FC-787E803FD2F8}" type="datetimeFigureOut">
              <a:rPr lang="en-US" smtClean="0"/>
              <a:t>2/14/2020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231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2/14/2020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16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2/14/2020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253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2/14/2020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1352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2/14/2020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187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6E86A4C-8E40-4F87-A4F0-01A0687C5742}" type="datetimeFigureOut">
              <a:rPr lang="en-US" smtClean="0"/>
              <a:t>2/14/2020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6502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5E72C73-2D91-4E12-BA25-F0AA0C03599B}" type="datetimeFigureOut">
              <a:rPr lang="en-US" smtClean="0"/>
              <a:t>2/14/2020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131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2/14/2020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7945243"/>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pPr algn="ctr"/>
            <a:r>
              <a:rPr lang="pl-PL" dirty="0" smtClean="0"/>
              <a:t>UMOWA UBEZPIECZENIA</a:t>
            </a:r>
            <a:br>
              <a:rPr lang="pl-PL" dirty="0" smtClean="0"/>
            </a:br>
            <a:endParaRPr lang="pl-PL" dirty="0"/>
          </a:p>
        </p:txBody>
      </p:sp>
      <p:sp>
        <p:nvSpPr>
          <p:cNvPr id="3" name="Podtytuł 2"/>
          <p:cNvSpPr>
            <a:spLocks noGrp="1"/>
          </p:cNvSpPr>
          <p:nvPr>
            <p:ph type="subTitle" idx="1"/>
          </p:nvPr>
        </p:nvSpPr>
        <p:spPr>
          <a:xfrm>
            <a:off x="361335" y="4257877"/>
            <a:ext cx="10058400" cy="1336099"/>
          </a:xfrm>
        </p:spPr>
        <p:txBody>
          <a:bodyPr>
            <a:normAutofit fontScale="62500" lnSpcReduction="20000"/>
          </a:bodyPr>
          <a:lstStyle/>
          <a:p>
            <a:pPr algn="ctr"/>
            <a:r>
              <a:rPr lang="pl-PL" dirty="0"/>
              <a:t>Materiał przygotowany w ramach edukacji prawnej, zmierzającej do zwiększenia świadomości prawnej społeczeństwa przez:</a:t>
            </a:r>
          </a:p>
          <a:p>
            <a:pPr algn="ctr"/>
            <a:r>
              <a:rPr lang="pl-PL" dirty="0"/>
              <a:t>Kancelarię 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p:txBody>
      </p:sp>
    </p:spTree>
    <p:extLst>
      <p:ext uri="{BB962C8B-B14F-4D97-AF65-F5344CB8AC3E}">
        <p14:creationId xmlns:p14="http://schemas.microsoft.com/office/powerpoint/2010/main" val="4206409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UBEZPIECZENIE OC POSIADACZY POJAZDÓW MECHANICZNYCH</a:t>
            </a:r>
            <a:endParaRPr lang="pl-PL" dirty="0"/>
          </a:p>
        </p:txBody>
      </p:sp>
      <p:sp>
        <p:nvSpPr>
          <p:cNvPr id="3" name="Symbol zastępczy zawartości 2"/>
          <p:cNvSpPr>
            <a:spLocks noGrp="1"/>
          </p:cNvSpPr>
          <p:nvPr>
            <p:ph idx="1"/>
          </p:nvPr>
        </p:nvSpPr>
        <p:spPr>
          <a:xfrm>
            <a:off x="677334" y="2160589"/>
            <a:ext cx="8596668" cy="4226764"/>
          </a:xfrm>
        </p:spPr>
        <p:txBody>
          <a:bodyPr>
            <a:normAutofit fontScale="55000" lnSpcReduction="20000"/>
          </a:bodyPr>
          <a:lstStyle/>
          <a:p>
            <a:pPr algn="just"/>
            <a:r>
              <a:rPr lang="pl-PL" dirty="0"/>
              <a:t>p</a:t>
            </a:r>
            <a:r>
              <a:rPr lang="pl-PL" dirty="0" smtClean="0"/>
              <a:t>osiadacz </a:t>
            </a:r>
            <a:r>
              <a:rPr lang="pl-PL" dirty="0"/>
              <a:t>pojazdu mechanicznego jest obowiązany zawrzeć umowę obowiązkowego ubezpieczenia OC posiadaczy pojazdów mechanicznych za szkody powstałe w związku z ruchem posiadanego przez niego </a:t>
            </a:r>
            <a:r>
              <a:rPr lang="pl-PL" dirty="0" smtClean="0"/>
              <a:t>pojazdu,</a:t>
            </a:r>
          </a:p>
          <a:p>
            <a:pPr algn="just"/>
            <a:r>
              <a:rPr lang="pl-PL" dirty="0"/>
              <a:t>p</a:t>
            </a:r>
            <a:r>
              <a:rPr lang="pl-PL" dirty="0" smtClean="0"/>
              <a:t>rzepisy </a:t>
            </a:r>
            <a:r>
              <a:rPr lang="pl-PL" dirty="0"/>
              <a:t>dotyczące obowiązkowego ubezpieczenia OC posiadaczy pojazdów mechanicznych stosuje się także do posiadacza lub kierującego pojazdem mechanicznym, przed jego rejestracją oraz do posiadacza lub kierującego pojazdem historycznym albo pojazdem wolnobieżnym, od chwili wprowadzenia tych pojazdów do </a:t>
            </a:r>
            <a:r>
              <a:rPr lang="pl-PL" dirty="0" smtClean="0"/>
              <a:t>ruchu,</a:t>
            </a:r>
          </a:p>
          <a:p>
            <a:pPr algn="just"/>
            <a:r>
              <a:rPr lang="pl-PL" dirty="0"/>
              <a:t>u</a:t>
            </a:r>
            <a:r>
              <a:rPr lang="pl-PL" dirty="0" smtClean="0"/>
              <a:t>bezpieczenie </a:t>
            </a:r>
            <a:r>
              <a:rPr lang="pl-PL" dirty="0"/>
              <a:t>OC posiadaczy pojazdów mechanicznych obejmuje zdarzenia powstałe na terytorium Rzeczypospolitej </a:t>
            </a:r>
            <a:r>
              <a:rPr lang="pl-PL" dirty="0" smtClean="0"/>
              <a:t>Polskiej,</a:t>
            </a:r>
          </a:p>
          <a:p>
            <a:pPr algn="just"/>
            <a:r>
              <a:rPr lang="pl-PL" dirty="0"/>
              <a:t>u</a:t>
            </a:r>
            <a:r>
              <a:rPr lang="pl-PL" dirty="0" smtClean="0"/>
              <a:t>mowę </a:t>
            </a:r>
            <a:r>
              <a:rPr lang="pl-PL" dirty="0"/>
              <a:t>ubezpieczenia OC posiadaczy pojazdów mechanicznych zawiera się na okres 12 miesięcy, z zastrzeżeniem art. </a:t>
            </a:r>
            <a:r>
              <a:rPr lang="pl-PL" dirty="0" smtClean="0"/>
              <a:t>27 ustawy,</a:t>
            </a:r>
          </a:p>
          <a:p>
            <a:pPr algn="just"/>
            <a:r>
              <a:rPr lang="pl-PL" dirty="0" smtClean="0"/>
              <a:t>umowę </a:t>
            </a:r>
            <a:r>
              <a:rPr lang="pl-PL" dirty="0"/>
              <a:t>ubezpieczenia OC posiadaczy pojazdów mechanicznych na czas krótszy niż 12 </a:t>
            </a:r>
            <a:r>
              <a:rPr lang="pl-PL" dirty="0" smtClean="0"/>
              <a:t>miesięcy (umowę </a:t>
            </a:r>
            <a:r>
              <a:rPr lang="pl-PL" dirty="0"/>
              <a:t>ubezpieczenia </a:t>
            </a:r>
            <a:r>
              <a:rPr lang="pl-PL" dirty="0" smtClean="0"/>
              <a:t>krótkoterminowego</a:t>
            </a:r>
            <a:r>
              <a:rPr lang="pl-PL" dirty="0"/>
              <a:t>)</a:t>
            </a:r>
            <a:r>
              <a:rPr lang="pl-PL" dirty="0" smtClean="0"/>
              <a:t> </a:t>
            </a:r>
            <a:r>
              <a:rPr lang="pl-PL" dirty="0"/>
              <a:t>można zawrzeć, jeżeli pojazd mechaniczny </a:t>
            </a:r>
            <a:r>
              <a:rPr lang="pl-PL" dirty="0" smtClean="0"/>
              <a:t>jest: zarejestrowany </a:t>
            </a:r>
            <a:r>
              <a:rPr lang="pl-PL" dirty="0"/>
              <a:t>na stałe, </a:t>
            </a:r>
            <a:r>
              <a:rPr lang="pl-PL" dirty="0" smtClean="0"/>
              <a:t>zarejestrowany czasowo, zarejestrowany </a:t>
            </a:r>
            <a:r>
              <a:rPr lang="pl-PL" dirty="0"/>
              <a:t>za granicą, jeżeli </a:t>
            </a:r>
            <a:r>
              <a:rPr lang="pl-PL" dirty="0" smtClean="0"/>
              <a:t>państwem </a:t>
            </a:r>
            <a:r>
              <a:rPr lang="pl-PL" dirty="0"/>
              <a:t>członkowskim umiejscowienia ryzyka jest Rzeczpospolita </a:t>
            </a:r>
            <a:r>
              <a:rPr lang="pl-PL" dirty="0" smtClean="0"/>
              <a:t>Polska, pojazdem wolnobieżnym, pojazdem historycznym, pojazdem </a:t>
            </a:r>
            <a:r>
              <a:rPr lang="pl-PL" dirty="0"/>
              <a:t>do jazd </a:t>
            </a:r>
            <a:r>
              <a:rPr lang="pl-PL" dirty="0" smtClean="0"/>
              <a:t>testowych,</a:t>
            </a:r>
          </a:p>
          <a:p>
            <a:pPr algn="just"/>
            <a:r>
              <a:rPr lang="pl-PL" dirty="0"/>
              <a:t>j</a:t>
            </a:r>
            <a:r>
              <a:rPr lang="pl-PL" dirty="0" smtClean="0"/>
              <a:t>eżeli </a:t>
            </a:r>
            <a:r>
              <a:rPr lang="pl-PL" dirty="0"/>
              <a:t>posiadacz pojazdu mechanicznego nie później niż na jeden dzień przed upływem okresu 12 miesięcy, na który umowa ubezpieczenia OC posiadaczy pojazdów mechanicznych została zawarta, nie powiadomi na piśmie zakładu ubezpieczeń o jej wypowiedzeniu, uważa się, że została zawarta następna umowa na kolejne 12 miesięcy</a:t>
            </a:r>
            <a:r>
              <a:rPr lang="pl-PL" dirty="0" smtClean="0"/>
              <a:t>,</a:t>
            </a:r>
          </a:p>
          <a:p>
            <a:pPr algn="just"/>
            <a:r>
              <a:rPr lang="pl-PL" dirty="0" smtClean="0"/>
              <a:t>posiadacz </a:t>
            </a:r>
            <a:r>
              <a:rPr lang="pl-PL" dirty="0"/>
              <a:t>pojazdu jest obowiązany zawrzeć umowę ubezpieczenia OC posiadaczy pojazdów </a:t>
            </a:r>
            <a:r>
              <a:rPr lang="pl-PL" dirty="0" smtClean="0"/>
              <a:t>mechanicznych najpóźniej </a:t>
            </a:r>
            <a:r>
              <a:rPr lang="pl-PL" dirty="0"/>
              <a:t>w dniu rejestracji pojazdu mechanicznego, z wyjątkiem pojazdów historycznych i pojazdów do jazd testowych, ale nie później niż z chwilą wprowadzenia pojazdu do </a:t>
            </a:r>
            <a:r>
              <a:rPr lang="pl-PL" dirty="0" smtClean="0"/>
              <a:t>ruchu,</a:t>
            </a:r>
          </a:p>
          <a:p>
            <a:pPr algn="just"/>
            <a:r>
              <a:rPr lang="pl-PL" dirty="0"/>
              <a:t>W razie przejścia lub przeniesienia prawa własności pojazdu mechanicznego, którego posiadacz zawarł umowę ubezpieczenia OC posiadaczy pojazdów mechanicznych, na posiadacza pojazdu, na którego przeszło lub zostało przeniesione prawo własności, przechodzą prawa i obowiązki poprzedniego posiadacza wynikające z tej </a:t>
            </a:r>
            <a:r>
              <a:rPr lang="pl-PL" dirty="0" smtClean="0"/>
              <a:t>umowy; umowa </a:t>
            </a:r>
            <a:r>
              <a:rPr lang="pl-PL" dirty="0"/>
              <a:t>ubezpieczenia OC ulega rozwiązaniu z upływem okresu, na który została zawarta, chyba że posiadacz, na którego przeszło lub zostało przeniesione prawo własności, wypowie ją na </a:t>
            </a:r>
            <a:r>
              <a:rPr lang="pl-PL" dirty="0" smtClean="0"/>
              <a:t>piśmie,</a:t>
            </a:r>
          </a:p>
          <a:p>
            <a:pPr algn="just"/>
            <a:r>
              <a:rPr lang="pl-PL" dirty="0" smtClean="0"/>
              <a:t>posiadacz </a:t>
            </a:r>
            <a:r>
              <a:rPr lang="pl-PL" dirty="0"/>
              <a:t>pojazdu mechanicznego, który przeniósł prawo własności tego pojazdu, jest obowiązany do przekazania posiadaczowi, na którego przeniesiono prawo własności pojazdu, potwierdzenia zawarcia umowy ubezpieczenia OC posiadaczy pojazdów mechanicznych oraz do powiadomienia na piśmie zakładu ubezpieczeń, w terminie 14 dni od dnia przeniesienia prawa własności pojazdu, o fakcie przeniesienia prawa własności tego pojazdu i o danych posiadacza, na którego przeniesiono prawo własności </a:t>
            </a:r>
            <a:r>
              <a:rPr lang="pl-PL" dirty="0" smtClean="0"/>
              <a:t>pojazdu,</a:t>
            </a:r>
          </a:p>
          <a:p>
            <a:pPr algn="just"/>
            <a:endParaRPr lang="pl-PL" dirty="0" smtClean="0"/>
          </a:p>
        </p:txBody>
      </p:sp>
    </p:spTree>
    <p:extLst>
      <p:ext uri="{BB962C8B-B14F-4D97-AF65-F5344CB8AC3E}">
        <p14:creationId xmlns:p14="http://schemas.microsoft.com/office/powerpoint/2010/main" val="2637726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UBEZPIECZENIE OC POSIADACZY POJAZDÓW MECHANICZNYCH</a:t>
            </a:r>
            <a:endParaRPr lang="pl-PL" b="1" dirty="0"/>
          </a:p>
        </p:txBody>
      </p:sp>
      <p:sp>
        <p:nvSpPr>
          <p:cNvPr id="3" name="Symbol zastępczy zawartości 2"/>
          <p:cNvSpPr>
            <a:spLocks noGrp="1"/>
          </p:cNvSpPr>
          <p:nvPr>
            <p:ph idx="1"/>
          </p:nvPr>
        </p:nvSpPr>
        <p:spPr>
          <a:xfrm>
            <a:off x="677334" y="2070846"/>
            <a:ext cx="8596668" cy="4666129"/>
          </a:xfrm>
        </p:spPr>
        <p:txBody>
          <a:bodyPr>
            <a:normAutofit fontScale="55000" lnSpcReduction="20000"/>
          </a:bodyPr>
          <a:lstStyle/>
          <a:p>
            <a:pPr algn="just"/>
            <a:r>
              <a:rPr lang="pl-PL" dirty="0" smtClean="0"/>
              <a:t>umowa </a:t>
            </a:r>
            <a:r>
              <a:rPr lang="pl-PL" dirty="0"/>
              <a:t>ubezpieczenia OC posiadaczy pojazdów mechanicznych ulega </a:t>
            </a:r>
            <a:r>
              <a:rPr lang="pl-PL" dirty="0" smtClean="0"/>
              <a:t>rozwiązaniu m. in. z </a:t>
            </a:r>
            <a:r>
              <a:rPr lang="pl-PL" dirty="0"/>
              <a:t>upływem okresu, na który została </a:t>
            </a:r>
            <a:r>
              <a:rPr lang="pl-PL" dirty="0" smtClean="0"/>
              <a:t>zawarta, z </a:t>
            </a:r>
            <a:r>
              <a:rPr lang="pl-PL" dirty="0"/>
              <a:t>chwilą wyrejestrowania pojazdu </a:t>
            </a:r>
            <a:r>
              <a:rPr lang="pl-PL" dirty="0" smtClean="0"/>
              <a:t>mechanicznego, z </a:t>
            </a:r>
            <a:r>
              <a:rPr lang="pl-PL" dirty="0"/>
              <a:t>chwilą udokumentowania trwałej i zupełnej utraty posiadania pojazdu mechanicznego w okolicznościach niepowodujących zmiany posiadacza</a:t>
            </a:r>
            <a:r>
              <a:rPr lang="pl-PL" dirty="0" smtClean="0"/>
              <a:t>,</a:t>
            </a:r>
          </a:p>
          <a:p>
            <a:pPr algn="just"/>
            <a:r>
              <a:rPr lang="pl-PL" dirty="0" smtClean="0"/>
              <a:t>z </a:t>
            </a:r>
            <a:r>
              <a:rPr lang="pl-PL" dirty="0"/>
              <a:t>ubezpieczenia OC posiadaczy pojazdów mechanicznych przysługuje odszkodowanie, jeżeli posiadacz lub kierujący pojazdem mechanicznym są obowiązani do odszkodowania za wyrządzoną w związku z ruchem tego pojazdu szkodę, będącą następstwem śmierci, uszkodzenia ciała, rozstroju zdrowia bądź też utraty, zniszczenia lub uszkodzenia </a:t>
            </a:r>
            <a:r>
              <a:rPr lang="pl-PL" dirty="0" smtClean="0"/>
              <a:t>mienia,</a:t>
            </a:r>
          </a:p>
          <a:p>
            <a:pPr algn="just"/>
            <a:r>
              <a:rPr lang="pl-PL" dirty="0"/>
              <a:t>z</a:t>
            </a:r>
            <a:r>
              <a:rPr lang="pl-PL" dirty="0" smtClean="0"/>
              <a:t>a </a:t>
            </a:r>
            <a:r>
              <a:rPr lang="pl-PL" dirty="0"/>
              <a:t>szkodę powstałą w związku z ruchem pojazdu mechanicznego uważa się również szkodę powstałą podczas i w związku </a:t>
            </a:r>
            <a:r>
              <a:rPr lang="pl-PL" dirty="0" smtClean="0"/>
              <a:t>z: wsiadaniem </a:t>
            </a:r>
            <a:r>
              <a:rPr lang="pl-PL" dirty="0"/>
              <a:t>do pojazdu mechanicznego lub wysiadaniem z </a:t>
            </a:r>
            <a:r>
              <a:rPr lang="pl-PL" dirty="0" smtClean="0"/>
              <a:t>niego, bezpośrednim </a:t>
            </a:r>
            <a:r>
              <a:rPr lang="pl-PL" dirty="0"/>
              <a:t>załadowywaniem lub rozładowywaniem pojazdu </a:t>
            </a:r>
            <a:r>
              <a:rPr lang="pl-PL" dirty="0" smtClean="0"/>
              <a:t>mechanicznego, zatrzymaniem </a:t>
            </a:r>
            <a:r>
              <a:rPr lang="pl-PL" dirty="0"/>
              <a:t>lub postojem pojazdu </a:t>
            </a:r>
            <a:r>
              <a:rPr lang="pl-PL" dirty="0" smtClean="0"/>
              <a:t>mechanicznego,</a:t>
            </a:r>
          </a:p>
          <a:p>
            <a:pPr algn="just"/>
            <a:r>
              <a:rPr lang="pl-PL" dirty="0" smtClean="0"/>
              <a:t>ubezpieczeniem </a:t>
            </a:r>
            <a:r>
              <a:rPr lang="pl-PL" dirty="0"/>
              <a:t>OC posiadaczy pojazdów mechanicznych jest objęta odpowiedzialność cywilna każdej osoby, która kierując pojazdem mechanicznym w okresie trwania odpowiedzialności ubezpieczeniowej, wyrządziła szkodę w związku z ruchem tego </a:t>
            </a:r>
            <a:r>
              <a:rPr lang="pl-PL" dirty="0" smtClean="0"/>
              <a:t>pojazdu,</a:t>
            </a:r>
          </a:p>
          <a:p>
            <a:pPr algn="just"/>
            <a:r>
              <a:rPr lang="pl-PL" dirty="0" smtClean="0"/>
              <a:t>odszkodowanie </a:t>
            </a:r>
            <a:r>
              <a:rPr lang="pl-PL" dirty="0"/>
              <a:t>ustala się i wypłaca w granicach odpowiedzialności cywilnej posiadacza lub kierującego pojazdem mechanicznym, najwyżej jednak do ustalonej w umowie ubezpieczenia sumy </a:t>
            </a:r>
            <a:r>
              <a:rPr lang="pl-PL" dirty="0" smtClean="0"/>
              <a:t>gwarancyjnej (suma </a:t>
            </a:r>
            <a:r>
              <a:rPr lang="pl-PL" dirty="0"/>
              <a:t>gwarancyjna nie może być niższa niż równowartość w </a:t>
            </a:r>
            <a:r>
              <a:rPr lang="pl-PL" dirty="0" smtClean="0"/>
              <a:t>złotych:</a:t>
            </a:r>
            <a:r>
              <a:rPr lang="pl-PL" dirty="0"/>
              <a:t> w przypadku szkód na osobie - 5 210 000 euro w odniesieniu do jednego zdarzenia, którego skutki są objęte ubezpieczeniem bez względu na liczbę </a:t>
            </a:r>
            <a:r>
              <a:rPr lang="pl-PL" dirty="0" smtClean="0"/>
              <a:t>poszkodowanych, w </a:t>
            </a:r>
            <a:r>
              <a:rPr lang="pl-PL" dirty="0"/>
              <a:t>przypadku szkód w mieniu - 1 050 000 euro w odniesieniu do jednego zdarzenia, którego skutki są objęte ubezpieczeniem bez względu na liczbę </a:t>
            </a:r>
            <a:r>
              <a:rPr lang="pl-PL" dirty="0" smtClean="0"/>
              <a:t>poszkodowanych,</a:t>
            </a:r>
          </a:p>
          <a:p>
            <a:pPr algn="just"/>
            <a:r>
              <a:rPr lang="pl-PL" dirty="0"/>
              <a:t>z</a:t>
            </a:r>
            <a:r>
              <a:rPr lang="pl-PL" dirty="0" smtClean="0"/>
              <a:t>akład </a:t>
            </a:r>
            <a:r>
              <a:rPr lang="pl-PL" dirty="0"/>
              <a:t>ubezpieczeń nie odpowiada za </a:t>
            </a:r>
            <a:r>
              <a:rPr lang="pl-PL" dirty="0" smtClean="0"/>
              <a:t>szkody:</a:t>
            </a:r>
          </a:p>
          <a:p>
            <a:pPr marL="800100" lvl="1" indent="-342900" algn="just">
              <a:buFont typeface="+mj-lt"/>
              <a:buAutoNum type="alphaLcParenR"/>
            </a:pPr>
            <a:r>
              <a:rPr lang="pl-PL" dirty="0" smtClean="0"/>
              <a:t>polegające </a:t>
            </a:r>
            <a:r>
              <a:rPr lang="pl-PL" dirty="0"/>
              <a:t>na uszkodzeniu, zniszczeniu lub utracie mienia, wyrządzone przez kierującego posiadaczowi pojazdu mechanicznego; dotyczy to również sytuacji, w której posiadacz pojazdu mechanicznego, którym szkoda została wyrządzona, jest posiadaczem lub współposiadaczem pojazdu mechanicznego, w którym szkoda została </a:t>
            </a:r>
            <a:r>
              <a:rPr lang="pl-PL" dirty="0" smtClean="0"/>
              <a:t>wyrządzona,</a:t>
            </a:r>
          </a:p>
          <a:p>
            <a:pPr marL="800100" lvl="1" indent="-342900" algn="just">
              <a:buFont typeface="+mj-lt"/>
              <a:buAutoNum type="alphaLcParenR"/>
            </a:pPr>
            <a:r>
              <a:rPr lang="pl-PL" dirty="0" smtClean="0"/>
              <a:t>wynikłe </a:t>
            </a:r>
            <a:r>
              <a:rPr lang="pl-PL" dirty="0"/>
              <a:t>w przewożonych za opłatą ładunkach, przesyłkach lub bagażu, chyba że odpowiedzialność za powstałą szkodę ponosi posiadacz innego pojazdu mechanicznego niż pojazd przewożący te </a:t>
            </a:r>
            <a:r>
              <a:rPr lang="pl-PL" dirty="0" smtClean="0"/>
              <a:t>przedmioty,</a:t>
            </a:r>
          </a:p>
          <a:p>
            <a:pPr marL="800100" lvl="1" indent="-342900" algn="just">
              <a:buFont typeface="+mj-lt"/>
              <a:buAutoNum type="alphaLcParenR"/>
            </a:pPr>
            <a:r>
              <a:rPr lang="pl-PL" dirty="0" smtClean="0"/>
              <a:t>polegające </a:t>
            </a:r>
            <a:r>
              <a:rPr lang="pl-PL" dirty="0"/>
              <a:t>na utracie gotówki, biżuterii, papierów wartościowych, wszelkiego rodzaju dokumentów oraz zbiorów filatelistycznych, numizmatycznych i </a:t>
            </a:r>
            <a:r>
              <a:rPr lang="pl-PL" dirty="0" smtClean="0"/>
              <a:t>podobnych;</a:t>
            </a:r>
          </a:p>
          <a:p>
            <a:pPr marL="800100" lvl="1" indent="-342900" algn="just">
              <a:buFont typeface="+mj-lt"/>
              <a:buAutoNum type="alphaLcParenR"/>
            </a:pPr>
            <a:r>
              <a:rPr lang="pl-PL" dirty="0" smtClean="0"/>
              <a:t>polegające </a:t>
            </a:r>
            <a:r>
              <a:rPr lang="pl-PL" dirty="0"/>
              <a:t>na zanieczyszczeniu lub skażeniu środowiska</a:t>
            </a:r>
            <a:r>
              <a:rPr lang="pl-PL" dirty="0" smtClean="0"/>
              <a:t>.</a:t>
            </a:r>
          </a:p>
          <a:p>
            <a:pPr algn="just"/>
            <a:r>
              <a:rPr lang="pl-PL" dirty="0" smtClean="0"/>
              <a:t>odpowiedzialność </a:t>
            </a:r>
            <a:r>
              <a:rPr lang="pl-PL" dirty="0"/>
              <a:t>zakładu ubezpieczeń rozpoczyna się z chwilą zawarcia umowy i zapłacenia składki ubezpieczeniowej lub jej pierwszej raty, </a:t>
            </a:r>
          </a:p>
          <a:p>
            <a:pPr marL="0" indent="0" algn="just">
              <a:buNone/>
            </a:pPr>
            <a:endParaRPr lang="pl-PL" dirty="0"/>
          </a:p>
          <a:p>
            <a:pPr algn="just"/>
            <a:endParaRPr lang="pl-PL" dirty="0"/>
          </a:p>
        </p:txBody>
      </p:sp>
    </p:spTree>
    <p:extLst>
      <p:ext uri="{BB962C8B-B14F-4D97-AF65-F5344CB8AC3E}">
        <p14:creationId xmlns:p14="http://schemas.microsoft.com/office/powerpoint/2010/main" val="3375349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UBEZPIECZENIE OC ROLNIKÓW</a:t>
            </a:r>
            <a:endParaRPr lang="pl-PL" dirty="0"/>
          </a:p>
        </p:txBody>
      </p:sp>
      <p:sp>
        <p:nvSpPr>
          <p:cNvPr id="3" name="Symbol zastępczy zawartości 2"/>
          <p:cNvSpPr>
            <a:spLocks noGrp="1"/>
          </p:cNvSpPr>
          <p:nvPr>
            <p:ph idx="1"/>
          </p:nvPr>
        </p:nvSpPr>
        <p:spPr>
          <a:xfrm>
            <a:off x="677334" y="1930401"/>
            <a:ext cx="8596668" cy="4497294"/>
          </a:xfrm>
        </p:spPr>
        <p:txBody>
          <a:bodyPr>
            <a:normAutofit fontScale="70000" lnSpcReduction="20000"/>
          </a:bodyPr>
          <a:lstStyle/>
          <a:p>
            <a:pPr algn="just"/>
            <a:r>
              <a:rPr lang="pl-PL" dirty="0" smtClean="0"/>
              <a:t>rolnik </a:t>
            </a:r>
            <a:r>
              <a:rPr lang="pl-PL" dirty="0"/>
              <a:t>jest obowiązany do zawarcia umowy ubezpieczenia OC rolników z tytułu posiadania gospodarstwa </a:t>
            </a:r>
            <a:r>
              <a:rPr lang="pl-PL" dirty="0" smtClean="0"/>
              <a:t>rolnego,</a:t>
            </a:r>
          </a:p>
          <a:p>
            <a:pPr algn="just"/>
            <a:r>
              <a:rPr lang="pl-PL" dirty="0" smtClean="0"/>
              <a:t>umowę </a:t>
            </a:r>
            <a:r>
              <a:rPr lang="pl-PL" dirty="0"/>
              <a:t>ubezpieczenia OC rolników zawiera się na okres 12 </a:t>
            </a:r>
            <a:r>
              <a:rPr lang="pl-PL" dirty="0" smtClean="0"/>
              <a:t>miesięcy,</a:t>
            </a:r>
          </a:p>
          <a:p>
            <a:pPr algn="just"/>
            <a:r>
              <a:rPr lang="pl-PL" dirty="0" smtClean="0"/>
              <a:t>jeżeli </a:t>
            </a:r>
            <a:r>
              <a:rPr lang="pl-PL" dirty="0"/>
              <a:t>rolnik nie później niż na jeden dzień przed upływem okresu 12 miesięcy, na który umowa ubezpieczenia OC rolników została zawarta, nie powiadomi na piśmie zakładu ubezpieczeń o jej wypowiedzeniu, uważa się, że została zawarta następna umowa na kolejne 12 miesięcy</a:t>
            </a:r>
            <a:r>
              <a:rPr lang="pl-PL" dirty="0" smtClean="0"/>
              <a:t>,</a:t>
            </a:r>
          </a:p>
          <a:p>
            <a:pPr algn="just"/>
            <a:r>
              <a:rPr lang="pl-PL" dirty="0" smtClean="0"/>
              <a:t>obowiązek </a:t>
            </a:r>
            <a:r>
              <a:rPr lang="pl-PL" dirty="0"/>
              <a:t>zawarcia umowy ubezpieczenia OC rolników powstaje w dniu objęcia w posiadanie gospodarstwa </a:t>
            </a:r>
            <a:r>
              <a:rPr lang="pl-PL" dirty="0" smtClean="0"/>
              <a:t>rolnego,</a:t>
            </a:r>
            <a:endParaRPr lang="pl-PL" dirty="0"/>
          </a:p>
          <a:p>
            <a:pPr algn="just"/>
            <a:r>
              <a:rPr lang="pl-PL" dirty="0"/>
              <a:t>j</a:t>
            </a:r>
            <a:r>
              <a:rPr lang="pl-PL" dirty="0" smtClean="0"/>
              <a:t>eżeli </a:t>
            </a:r>
            <a:r>
              <a:rPr lang="pl-PL" dirty="0"/>
              <a:t>po zawarciu przez rolnika umowy ubezpieczenia OC rolników posiadanie gospodarstwa rolnego przeszło na inną osobę, prawa i obowiązki rolnika wynikające z umowy ubezpieczenia OC rolników przechodzą na tę </a:t>
            </a:r>
            <a:r>
              <a:rPr lang="pl-PL" dirty="0" smtClean="0"/>
              <a:t>osobę, umowa </a:t>
            </a:r>
            <a:r>
              <a:rPr lang="pl-PL" dirty="0"/>
              <a:t>ubezpieczenia rozwiązuje się z upływem 12 miesięcy, na które została zawarta, chyba że osoba obejmująca gospodarstwo rolne w posiadanie wypowie ją na </a:t>
            </a:r>
            <a:r>
              <a:rPr lang="pl-PL" dirty="0" smtClean="0"/>
              <a:t>piśmie,</a:t>
            </a:r>
          </a:p>
          <a:p>
            <a:pPr algn="just"/>
            <a:r>
              <a:rPr lang="pl-PL" dirty="0" smtClean="0"/>
              <a:t>umowa </a:t>
            </a:r>
            <a:r>
              <a:rPr lang="pl-PL" dirty="0"/>
              <a:t>ubezpieczenia OC rolników ulega </a:t>
            </a:r>
            <a:r>
              <a:rPr lang="pl-PL" dirty="0" smtClean="0"/>
              <a:t>rozwiązaniu m. in.: z </a:t>
            </a:r>
            <a:r>
              <a:rPr lang="pl-PL" dirty="0"/>
              <a:t>upływem 12 miesięcy, na które została </a:t>
            </a:r>
            <a:r>
              <a:rPr lang="pl-PL" dirty="0" smtClean="0"/>
              <a:t>zawarta, z </a:t>
            </a:r>
            <a:r>
              <a:rPr lang="pl-PL" dirty="0"/>
              <a:t>chwilą, kiedy użytki i grunty określone w art. 2 pkt 4 tracą charakter gospodarstwa </a:t>
            </a:r>
            <a:r>
              <a:rPr lang="pl-PL" dirty="0" smtClean="0"/>
              <a:t>rolnego, z </a:t>
            </a:r>
            <a:r>
              <a:rPr lang="pl-PL" dirty="0"/>
              <a:t>dniem zmiany stanu prawnego lub faktycznego powodującego niepodleganie opodatkowaniu podatkiem rolnym albo podatkiem dochodowym od osób fizycznych z tytułu prowadzenia produkcji rolnej stanowiącej dział </a:t>
            </a:r>
            <a:r>
              <a:rPr lang="pl-PL" dirty="0" smtClean="0"/>
              <a:t>specjalny,</a:t>
            </a:r>
          </a:p>
          <a:p>
            <a:pPr algn="just"/>
            <a:r>
              <a:rPr lang="pl-PL" dirty="0"/>
              <a:t>odpowiedzialność zakładu ubezpieczeń rozpoczyna się z chwilą zawarcia umowy i zapłacenia składki ubezpieczeniowej lub jej pierwszej </a:t>
            </a:r>
            <a:r>
              <a:rPr lang="pl-PL" dirty="0" smtClean="0"/>
              <a:t>raty,</a:t>
            </a:r>
          </a:p>
          <a:p>
            <a:pPr algn="just"/>
            <a:r>
              <a:rPr lang="pl-PL" dirty="0"/>
              <a:t>o</a:t>
            </a:r>
            <a:r>
              <a:rPr lang="pl-PL" dirty="0" smtClean="0"/>
              <a:t>dpowiedzialność </a:t>
            </a:r>
            <a:r>
              <a:rPr lang="pl-PL" dirty="0"/>
              <a:t>zakładu ubezpieczeń wynikająca z umowy ubezpieczenia OC rolników ustaje z chwilą rozwiązania </a:t>
            </a:r>
            <a:r>
              <a:rPr lang="pl-PL" dirty="0" smtClean="0"/>
              <a:t>umowy;</a:t>
            </a:r>
          </a:p>
        </p:txBody>
      </p:sp>
    </p:spTree>
    <p:extLst>
      <p:ext uri="{BB962C8B-B14F-4D97-AF65-F5344CB8AC3E}">
        <p14:creationId xmlns:p14="http://schemas.microsoft.com/office/powerpoint/2010/main" val="2556149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UBEZPIECZENIE OC ROLNIKÓW</a:t>
            </a:r>
          </a:p>
        </p:txBody>
      </p:sp>
      <p:sp>
        <p:nvSpPr>
          <p:cNvPr id="3" name="Symbol zastępczy zawartości 2"/>
          <p:cNvSpPr>
            <a:spLocks noGrp="1"/>
          </p:cNvSpPr>
          <p:nvPr>
            <p:ph idx="1"/>
          </p:nvPr>
        </p:nvSpPr>
        <p:spPr>
          <a:xfrm>
            <a:off x="677334" y="1425388"/>
            <a:ext cx="8596668" cy="5795683"/>
          </a:xfrm>
        </p:spPr>
        <p:txBody>
          <a:bodyPr>
            <a:normAutofit fontScale="62500" lnSpcReduction="20000"/>
          </a:bodyPr>
          <a:lstStyle/>
          <a:p>
            <a:pPr algn="just"/>
            <a:r>
              <a:rPr lang="pl-PL" dirty="0" smtClean="0"/>
              <a:t>z </a:t>
            </a:r>
            <a:r>
              <a:rPr lang="pl-PL" dirty="0"/>
              <a:t>ubezpieczenia OC rolników przysługuje odszkodowanie, jeżeli rolnik, osoba pozostająca z nim we wspólnym gospodarstwie domowym lub osoba pracująca w jego gospodarstwie rolnym są obowiązani do odszkodowania za wyrządzoną w związku z posiadaniem przez rolnika tego gospodarstwa rolnego szkodę, będącą następstwem śmierci, uszkodzenia ciała, rozstroju zdrowia bądź też utraty, zniszczenia lub uszkodzenia </a:t>
            </a:r>
            <a:r>
              <a:rPr lang="pl-PL" dirty="0" smtClean="0"/>
              <a:t>mienia oraz jeżeli </a:t>
            </a:r>
            <a:r>
              <a:rPr lang="pl-PL" dirty="0"/>
              <a:t>szkoda powstała w związku z ruchem pojazdów wolnobieżnych </a:t>
            </a:r>
            <a:r>
              <a:rPr lang="pl-PL" dirty="0" smtClean="0"/>
              <a:t>będących </a:t>
            </a:r>
            <a:r>
              <a:rPr lang="pl-PL" dirty="0"/>
              <a:t>w posiadaniu rolników posiadających gospodarstwo rolne i użytkowanych w związku z posiadaniem tego gospodarstwa </a:t>
            </a:r>
            <a:r>
              <a:rPr lang="pl-PL" dirty="0" smtClean="0"/>
              <a:t>rolnego,</a:t>
            </a:r>
            <a:endParaRPr lang="pl-PL" dirty="0"/>
          </a:p>
          <a:p>
            <a:pPr algn="just"/>
            <a:r>
              <a:rPr lang="pl-PL" dirty="0" smtClean="0"/>
              <a:t>Ubezpieczeniem OC </a:t>
            </a:r>
            <a:r>
              <a:rPr lang="pl-PL" dirty="0"/>
              <a:t>rolników jest objęta odpowiedzialność cywilna rolnika oraz każdej osoby, która pracując w gospodarstwie rolnym w okresie trwania ochrony ubezpieczeniowej wyrządziła szkodę w związku z posiadaniem przez rolnika tego gospodarstwa </a:t>
            </a:r>
            <a:r>
              <a:rPr lang="pl-PL" dirty="0" smtClean="0"/>
              <a:t>rolnego,</a:t>
            </a:r>
          </a:p>
          <a:p>
            <a:pPr algn="just"/>
            <a:r>
              <a:rPr lang="pl-PL" dirty="0"/>
              <a:t>o</a:t>
            </a:r>
            <a:r>
              <a:rPr lang="pl-PL" dirty="0" smtClean="0"/>
              <a:t>dszkodowanie </a:t>
            </a:r>
            <a:r>
              <a:rPr lang="pl-PL" dirty="0"/>
              <a:t>ustala się i wypłaca w granicach odpowiedzialności cywilnej osoby odpowiedzialnej, najwyżej jednak do ustalonej w umowie sumy </a:t>
            </a:r>
            <a:r>
              <a:rPr lang="pl-PL" dirty="0" smtClean="0"/>
              <a:t>gwarancyjnej, suma </a:t>
            </a:r>
            <a:r>
              <a:rPr lang="pl-PL" dirty="0"/>
              <a:t>gwarancyjna nie może być niższa niż równowartość w </a:t>
            </a:r>
            <a:r>
              <a:rPr lang="pl-PL" dirty="0" smtClean="0"/>
              <a:t>złotych: w </a:t>
            </a:r>
            <a:r>
              <a:rPr lang="pl-PL" dirty="0"/>
              <a:t>przypadku szkód na osobie - 5 210 000 euro w odniesieniu do jednego zdarzenia, którego skutki są objęte ubezpieczeniem bez względu na liczbę </a:t>
            </a:r>
            <a:r>
              <a:rPr lang="pl-PL" dirty="0" smtClean="0"/>
              <a:t>poszkodowanych, w </a:t>
            </a:r>
            <a:r>
              <a:rPr lang="pl-PL" dirty="0"/>
              <a:t>przypadku szkód w mieniu - 1 050 000 euro w odniesieniu do jednego zdarzenia, którego skutki są objęte ubezpieczeniem bez względu na liczbę </a:t>
            </a:r>
            <a:r>
              <a:rPr lang="pl-PL" dirty="0" smtClean="0"/>
              <a:t>poszkodowanych,</a:t>
            </a:r>
          </a:p>
          <a:p>
            <a:pPr algn="just"/>
            <a:r>
              <a:rPr lang="pl-PL" dirty="0"/>
              <a:t>z</a:t>
            </a:r>
            <a:r>
              <a:rPr lang="pl-PL" dirty="0" smtClean="0"/>
              <a:t>akład </a:t>
            </a:r>
            <a:r>
              <a:rPr lang="pl-PL" dirty="0"/>
              <a:t>ubezpieczeń nie odpowiada za </a:t>
            </a:r>
            <a:r>
              <a:rPr lang="pl-PL" dirty="0" smtClean="0"/>
              <a:t>szkody:</a:t>
            </a:r>
          </a:p>
          <a:p>
            <a:pPr marL="800100" lvl="1" indent="-342900" algn="just">
              <a:buFont typeface="+mj-lt"/>
              <a:buAutoNum type="arabicParenR"/>
            </a:pPr>
            <a:r>
              <a:rPr lang="pl-PL" dirty="0" smtClean="0"/>
              <a:t>w </a:t>
            </a:r>
            <a:r>
              <a:rPr lang="pl-PL" dirty="0"/>
              <a:t>mieniu, wyrządzone rolnikowi przez osoby pracujące w jego gospodarstwie rolnym lub pozostające z rolnikiem we wspólnym gospodarstwie domowym albo osobom pozostającym z rolnikiem we wspólnym gospodarstwie domowym lub pracującym w jego gospodarstwie </a:t>
            </a:r>
            <a:r>
              <a:rPr lang="pl-PL" dirty="0" smtClean="0"/>
              <a:t>rolnym,</a:t>
            </a:r>
          </a:p>
          <a:p>
            <a:pPr marL="800100" lvl="1" indent="-342900" algn="just">
              <a:buFont typeface="+mj-lt"/>
              <a:buAutoNum type="arabicParenR"/>
            </a:pPr>
            <a:r>
              <a:rPr lang="pl-PL" dirty="0" smtClean="0"/>
              <a:t>spowodowane </a:t>
            </a:r>
            <a:r>
              <a:rPr lang="pl-PL" dirty="0"/>
              <a:t>przeniesieniem chorób zakaźnych niepochodzących od </a:t>
            </a:r>
            <a:r>
              <a:rPr lang="pl-PL" dirty="0" smtClean="0"/>
              <a:t>zwierząt,</a:t>
            </a:r>
          </a:p>
          <a:p>
            <a:pPr marL="800100" lvl="1" indent="-342900" algn="just">
              <a:buFont typeface="+mj-lt"/>
              <a:buAutoNum type="arabicParenR"/>
            </a:pPr>
            <a:r>
              <a:rPr lang="pl-PL" dirty="0" smtClean="0"/>
              <a:t>w </a:t>
            </a:r>
            <a:r>
              <a:rPr lang="pl-PL" dirty="0"/>
              <a:t>mieniu, spowodowane wadą towarów dostarczonych przez osobę objętą ubezpieczeniem albo wykonywaniem usług; jeżeli wskutek tych wad nastąpiła szkoda na osobie, zakład ubezpieczeń nie ponosi odpowiedzialności tylko wtedy, gdy osoba objęta ubezpieczeniem wiedziała o tych </a:t>
            </a:r>
            <a:r>
              <a:rPr lang="pl-PL" dirty="0" smtClean="0"/>
              <a:t>wadach,</a:t>
            </a:r>
          </a:p>
          <a:p>
            <a:pPr marL="800100" lvl="1" indent="-342900" algn="just">
              <a:buFont typeface="+mj-lt"/>
              <a:buAutoNum type="arabicParenR"/>
            </a:pPr>
            <a:r>
              <a:rPr lang="pl-PL" dirty="0" smtClean="0"/>
              <a:t>powstałe </a:t>
            </a:r>
            <a:r>
              <a:rPr lang="pl-PL" dirty="0"/>
              <a:t>wskutek uszkodzenia, zniszczenia, utraty lub zaginięcia rzeczy wypożyczonych lub przyjętych przez osobę objętą ubezpieczeniem OC rolników do użytkowania, przechowania lub </a:t>
            </a:r>
            <a:r>
              <a:rPr lang="pl-PL" dirty="0" smtClean="0"/>
              <a:t>naprawy,</a:t>
            </a:r>
          </a:p>
          <a:p>
            <a:pPr marL="800100" lvl="1" indent="-342900" algn="just">
              <a:buFont typeface="+mj-lt"/>
              <a:buAutoNum type="arabicParenR"/>
            </a:pPr>
            <a:r>
              <a:rPr lang="pl-PL" dirty="0" smtClean="0"/>
              <a:t>polegające </a:t>
            </a:r>
            <a:r>
              <a:rPr lang="pl-PL" dirty="0"/>
              <a:t>na utracie gotówki, biżuterii, dzieł sztuki, papierów wartościowych, wszelkiego rodzaju dokumentów oraz zbiorów filatelistycznych, numizmatycznych i </a:t>
            </a:r>
            <a:r>
              <a:rPr lang="pl-PL" dirty="0" smtClean="0"/>
              <a:t>innych,</a:t>
            </a:r>
          </a:p>
          <a:p>
            <a:pPr marL="800100" lvl="1" indent="-342900" algn="just">
              <a:buFont typeface="+mj-lt"/>
              <a:buAutoNum type="arabicParenR"/>
            </a:pPr>
            <a:r>
              <a:rPr lang="pl-PL" dirty="0" smtClean="0"/>
              <a:t>polegające </a:t>
            </a:r>
            <a:r>
              <a:rPr lang="pl-PL" dirty="0"/>
              <a:t>na zanieczyszczeniu lub skażeniu </a:t>
            </a:r>
            <a:r>
              <a:rPr lang="pl-PL" dirty="0" smtClean="0"/>
              <a:t>środowiska,</a:t>
            </a:r>
          </a:p>
          <a:p>
            <a:pPr marL="800100" lvl="1" indent="-342900" algn="just">
              <a:buFont typeface="+mj-lt"/>
              <a:buAutoNum type="arabicParenR"/>
            </a:pPr>
            <a:r>
              <a:rPr lang="pl-PL" dirty="0" smtClean="0"/>
              <a:t>wynikłe </a:t>
            </a:r>
            <a:r>
              <a:rPr lang="pl-PL" dirty="0"/>
              <a:t>z kar pieniężnych, grzywien sądowych i administracyjnych, a także kar lub grzywien związanych z należnościami wobec budżetu państwa.</a:t>
            </a:r>
          </a:p>
          <a:p>
            <a:pPr marL="0" indent="0" algn="just">
              <a:buNone/>
            </a:pPr>
            <a:endParaRPr lang="pl-PL" dirty="0"/>
          </a:p>
        </p:txBody>
      </p:sp>
    </p:spTree>
    <p:extLst>
      <p:ext uri="{BB962C8B-B14F-4D97-AF65-F5344CB8AC3E}">
        <p14:creationId xmlns:p14="http://schemas.microsoft.com/office/powerpoint/2010/main" val="3247920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UBEZPIECZENIE BUDYNKÓW ROLNICZYCH</a:t>
            </a:r>
            <a:endParaRPr lang="pl-PL" dirty="0"/>
          </a:p>
        </p:txBody>
      </p:sp>
      <p:sp>
        <p:nvSpPr>
          <p:cNvPr id="3" name="Symbol zastępczy zawartości 2"/>
          <p:cNvSpPr>
            <a:spLocks noGrp="1"/>
          </p:cNvSpPr>
          <p:nvPr>
            <p:ph idx="1"/>
          </p:nvPr>
        </p:nvSpPr>
        <p:spPr>
          <a:xfrm>
            <a:off x="677334" y="1930401"/>
            <a:ext cx="8596668" cy="4524188"/>
          </a:xfrm>
        </p:spPr>
        <p:txBody>
          <a:bodyPr>
            <a:normAutofit fontScale="70000" lnSpcReduction="20000"/>
          </a:bodyPr>
          <a:lstStyle/>
          <a:p>
            <a:pPr algn="just"/>
            <a:r>
              <a:rPr lang="pl-PL" dirty="0" smtClean="0"/>
              <a:t>rolnik </a:t>
            </a:r>
            <a:r>
              <a:rPr lang="pl-PL" dirty="0"/>
              <a:t>jest obowiązany zawrzeć umowę ubezpieczenia budynku wchodzącego w skład gospodarstwa </a:t>
            </a:r>
            <a:r>
              <a:rPr lang="pl-PL" dirty="0" smtClean="0"/>
              <a:t>rolnego (budynku rolniczego) od </a:t>
            </a:r>
            <a:r>
              <a:rPr lang="pl-PL" dirty="0"/>
              <a:t>ognia i innych zdarzeń </a:t>
            </a:r>
            <a:r>
              <a:rPr lang="pl-PL" dirty="0" smtClean="0"/>
              <a:t>losowych,</a:t>
            </a:r>
          </a:p>
          <a:p>
            <a:pPr algn="just"/>
            <a:r>
              <a:rPr lang="pl-PL" dirty="0"/>
              <a:t>o</a:t>
            </a:r>
            <a:r>
              <a:rPr lang="pl-PL" dirty="0" smtClean="0"/>
              <a:t>bowiązek </a:t>
            </a:r>
            <a:r>
              <a:rPr lang="pl-PL" dirty="0"/>
              <a:t>ubezpieczenia budynku rolniczego powstaje z dniem pokrycia budynku </a:t>
            </a:r>
            <a:r>
              <a:rPr lang="pl-PL" dirty="0" smtClean="0"/>
              <a:t>dachem,</a:t>
            </a:r>
          </a:p>
          <a:p>
            <a:pPr algn="just"/>
            <a:r>
              <a:rPr lang="pl-PL" dirty="0"/>
              <a:t>u</a:t>
            </a:r>
            <a:r>
              <a:rPr lang="pl-PL" dirty="0" smtClean="0"/>
              <a:t>mowę </a:t>
            </a:r>
            <a:r>
              <a:rPr lang="pl-PL" dirty="0"/>
              <a:t>ubezpieczenia budynków rolniczych zawiera się na okres 12 </a:t>
            </a:r>
            <a:r>
              <a:rPr lang="pl-PL" dirty="0" smtClean="0"/>
              <a:t>miesięcy,</a:t>
            </a:r>
          </a:p>
          <a:p>
            <a:pPr algn="just"/>
            <a:r>
              <a:rPr lang="pl-PL" dirty="0" smtClean="0"/>
              <a:t>jeżeli </a:t>
            </a:r>
            <a:r>
              <a:rPr lang="pl-PL" dirty="0"/>
              <a:t>rolnik posiadający budynki rolnicze nie później niż na jeden dzień przed upływem okresu 12 miesięcy, na jaki została zawarta umowa ubezpieczenia budynków rolniczych, nie powiadomi na piśmie zakładu ubezpieczeń o jej wypowiedzeniu, uważa się, że została zawarta następna umowa na kolejne 12 </a:t>
            </a:r>
            <a:r>
              <a:rPr lang="pl-PL" dirty="0" smtClean="0"/>
              <a:t>miesięcy,</a:t>
            </a:r>
          </a:p>
          <a:p>
            <a:pPr algn="just"/>
            <a:r>
              <a:rPr lang="pl-PL" dirty="0"/>
              <a:t>j</a:t>
            </a:r>
            <a:r>
              <a:rPr lang="pl-PL" dirty="0" smtClean="0"/>
              <a:t>eżeli </a:t>
            </a:r>
            <a:r>
              <a:rPr lang="pl-PL" dirty="0"/>
              <a:t>po zawarciu umowy ubezpieczenia budynków rolniczych posiadanie gospodarstwa rolnego, w skład którego wchodzą te budynki, przeszło na inną osobę, prawa i obowiązki wynikające z umowy ubezpieczenia budynków rolniczych przechodzą na tę </a:t>
            </a:r>
            <a:r>
              <a:rPr lang="pl-PL" dirty="0" smtClean="0"/>
              <a:t>osobę, umowa </a:t>
            </a:r>
            <a:r>
              <a:rPr lang="pl-PL" dirty="0"/>
              <a:t>ubezpieczenia ulega rozwiązaniu z upływem 12 miesięcy, na które została zawarta, chyba że osoba obejmująca gospodarstwo rolne w posiadanie wypowie ją na </a:t>
            </a:r>
            <a:r>
              <a:rPr lang="pl-PL" dirty="0" smtClean="0"/>
              <a:t>piśmie,</a:t>
            </a:r>
          </a:p>
          <a:p>
            <a:pPr algn="just"/>
            <a:r>
              <a:rPr lang="pl-PL" dirty="0"/>
              <a:t>o</a:t>
            </a:r>
            <a:r>
              <a:rPr lang="pl-PL" dirty="0" smtClean="0"/>
              <a:t>bejmujący </a:t>
            </a:r>
            <a:r>
              <a:rPr lang="pl-PL" dirty="0"/>
              <a:t>w posiadanie gospodarstwo rolne, w którym budynki rolnicze nie są ubezpieczone, jest obowiązany do zawarcia umowy ubezpieczenia budynków rolniczych najpóźniej w dniu objęcia gospodarstwa rolnego w </a:t>
            </a:r>
            <a:r>
              <a:rPr lang="pl-PL" dirty="0" smtClean="0"/>
              <a:t>posiadanie,</a:t>
            </a:r>
          </a:p>
          <a:p>
            <a:pPr algn="just"/>
            <a:r>
              <a:rPr lang="pl-PL" dirty="0" smtClean="0"/>
              <a:t>umowa </a:t>
            </a:r>
            <a:r>
              <a:rPr lang="pl-PL" dirty="0"/>
              <a:t>ubezpieczenia budynków rolniczych ulega </a:t>
            </a:r>
            <a:r>
              <a:rPr lang="pl-PL" dirty="0" smtClean="0"/>
              <a:t>rozwiązaniu m. in.: z </a:t>
            </a:r>
            <a:r>
              <a:rPr lang="pl-PL" dirty="0"/>
              <a:t>upływem 12 miesięcy, na które została </a:t>
            </a:r>
            <a:r>
              <a:rPr lang="pl-PL" dirty="0" smtClean="0"/>
              <a:t>zawarta, z </a:t>
            </a:r>
            <a:r>
              <a:rPr lang="pl-PL" dirty="0"/>
              <a:t>chwilą, kiedy użytki i grunty </a:t>
            </a:r>
            <a:r>
              <a:rPr lang="pl-PL" dirty="0" smtClean="0"/>
              <a:t>na </a:t>
            </a:r>
            <a:r>
              <a:rPr lang="pl-PL" dirty="0"/>
              <a:t>których jest położony budynek rolniczy, tracą charakter gospodarstwa </a:t>
            </a:r>
            <a:r>
              <a:rPr lang="pl-PL" dirty="0" smtClean="0"/>
              <a:t>rolnego,</a:t>
            </a:r>
          </a:p>
          <a:p>
            <a:pPr algn="just"/>
            <a:r>
              <a:rPr lang="pl-PL" dirty="0" smtClean="0"/>
              <a:t>jeżeli </a:t>
            </a:r>
            <a:r>
              <a:rPr lang="pl-PL" dirty="0"/>
              <a:t>w czasie trwania umowy ubezpieczenia budynków rolniczych budynek przestał spełniać warunki wymagane do objęcia go ubezpieczeniem, budynek ten zostaje wyłączony z ubezpieczenia, a suma ubezpieczenia zostaje obniżona o zadeklarowaną do ubezpieczenia wartość tego </a:t>
            </a:r>
            <a:r>
              <a:rPr lang="pl-PL" dirty="0" smtClean="0"/>
              <a:t>budynku</a:t>
            </a:r>
            <a:r>
              <a:rPr lang="pl-PL" dirty="0"/>
              <a:t>,</a:t>
            </a:r>
          </a:p>
          <a:p>
            <a:pPr algn="just"/>
            <a:endParaRPr lang="pl-PL" dirty="0"/>
          </a:p>
        </p:txBody>
      </p:sp>
    </p:spTree>
    <p:extLst>
      <p:ext uri="{BB962C8B-B14F-4D97-AF65-F5344CB8AC3E}">
        <p14:creationId xmlns:p14="http://schemas.microsoft.com/office/powerpoint/2010/main" val="2696153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UBEZPIECZENIE BUDYNKÓW ROLNICZYCH</a:t>
            </a:r>
          </a:p>
        </p:txBody>
      </p:sp>
      <p:sp>
        <p:nvSpPr>
          <p:cNvPr id="3" name="Symbol zastępczy zawartości 2"/>
          <p:cNvSpPr>
            <a:spLocks noGrp="1"/>
          </p:cNvSpPr>
          <p:nvPr>
            <p:ph idx="1"/>
          </p:nvPr>
        </p:nvSpPr>
        <p:spPr>
          <a:xfrm>
            <a:off x="677334" y="1788459"/>
            <a:ext cx="8596668" cy="4679576"/>
          </a:xfrm>
        </p:spPr>
        <p:txBody>
          <a:bodyPr>
            <a:normAutofit fontScale="77500" lnSpcReduction="20000"/>
          </a:bodyPr>
          <a:lstStyle/>
          <a:p>
            <a:pPr algn="just"/>
            <a:r>
              <a:rPr lang="pl-PL" dirty="0" smtClean="0"/>
              <a:t>z </a:t>
            </a:r>
            <a:r>
              <a:rPr lang="pl-PL" dirty="0"/>
              <a:t>tytułu ubezpieczenia budynków rolniczych przysługuje odszkodowanie za szkody powstałe w budynkach na skutek zdarzeń losowych w postaci: ognia, huraganu, powodzi, podtopienia, deszczu nawalnego, gradu, opadów śniegu, uderzenia pioruna, eksplozji, obsunięcia się ziemi, tąpnięcia, lawiny lub upadku statku </a:t>
            </a:r>
            <a:r>
              <a:rPr lang="pl-PL" dirty="0" smtClean="0"/>
              <a:t>powietrznego,</a:t>
            </a:r>
          </a:p>
          <a:p>
            <a:pPr algn="just"/>
            <a:r>
              <a:rPr lang="pl-PL" dirty="0" smtClean="0"/>
              <a:t>wysokość </a:t>
            </a:r>
            <a:r>
              <a:rPr lang="pl-PL" dirty="0"/>
              <a:t>szkody ustala </a:t>
            </a:r>
            <a:r>
              <a:rPr lang="pl-PL" dirty="0" smtClean="0"/>
              <a:t>się na podstawie: cenników </a:t>
            </a:r>
            <a:r>
              <a:rPr lang="pl-PL" dirty="0"/>
              <a:t>stosowanych przez zakład </a:t>
            </a:r>
            <a:r>
              <a:rPr lang="pl-PL" dirty="0" smtClean="0"/>
              <a:t>ubezpieczeń (w </a:t>
            </a:r>
            <a:r>
              <a:rPr lang="pl-PL" dirty="0"/>
              <a:t>każdym przypadku niepodejmowania odbudowy, naprawy lub remontu </a:t>
            </a:r>
            <a:r>
              <a:rPr lang="pl-PL" dirty="0" smtClean="0"/>
              <a:t>budynku), kosztorysu </a:t>
            </a:r>
            <a:r>
              <a:rPr lang="pl-PL" dirty="0"/>
              <a:t>wystawionego przez podmiot dokonujący odbudowy lub remontu </a:t>
            </a:r>
            <a:r>
              <a:rPr lang="pl-PL" dirty="0" smtClean="0"/>
              <a:t>budynku,</a:t>
            </a:r>
          </a:p>
          <a:p>
            <a:pPr algn="just"/>
            <a:r>
              <a:rPr lang="pl-PL" dirty="0"/>
              <a:t>n</a:t>
            </a:r>
            <a:r>
              <a:rPr lang="pl-PL" dirty="0" smtClean="0"/>
              <a:t>ie </a:t>
            </a:r>
            <a:r>
              <a:rPr lang="pl-PL" dirty="0"/>
              <a:t>są objęte ubezpieczeniem w gospodarstwach </a:t>
            </a:r>
            <a:r>
              <a:rPr lang="pl-PL" dirty="0" smtClean="0"/>
              <a:t>rolnych: budynki</a:t>
            </a:r>
            <a:r>
              <a:rPr lang="pl-PL" dirty="0"/>
              <a:t>, których stan techniczny osiągnął 100% normy </a:t>
            </a:r>
            <a:r>
              <a:rPr lang="pl-PL" dirty="0" smtClean="0"/>
              <a:t>zużycia, budynki </a:t>
            </a:r>
            <a:r>
              <a:rPr lang="pl-PL" dirty="0"/>
              <a:t>przeznaczone do rozbiórki na podstawie ostatecznych decyzji właściwych </a:t>
            </a:r>
            <a:r>
              <a:rPr lang="pl-PL" dirty="0" smtClean="0"/>
              <a:t>organów, namioty </a:t>
            </a:r>
            <a:r>
              <a:rPr lang="pl-PL" dirty="0"/>
              <a:t>i tunele </a:t>
            </a:r>
            <a:r>
              <a:rPr lang="pl-PL" dirty="0" smtClean="0"/>
              <a:t>foliowe,</a:t>
            </a:r>
          </a:p>
          <a:p>
            <a:pPr algn="just"/>
            <a:r>
              <a:rPr lang="pl-PL" dirty="0"/>
              <a:t>z</a:t>
            </a:r>
            <a:r>
              <a:rPr lang="pl-PL" dirty="0" smtClean="0"/>
              <a:t>akład </a:t>
            </a:r>
            <a:r>
              <a:rPr lang="pl-PL" dirty="0"/>
              <a:t>ubezpieczeń nie odpowiada za zaistniałe w budynkach rolniczych szkody:</a:t>
            </a:r>
          </a:p>
          <a:p>
            <a:pPr marL="800100" lvl="1" indent="-342900" algn="just">
              <a:buFont typeface="+mj-lt"/>
              <a:buAutoNum type="arabicParenR"/>
            </a:pPr>
            <a:r>
              <a:rPr lang="pl-PL" dirty="0" smtClean="0"/>
              <a:t>wyrządzone </a:t>
            </a:r>
            <a:r>
              <a:rPr lang="pl-PL" dirty="0"/>
              <a:t>umyślnie przez ubezpieczającego lub przez osobę, za którą ubezpieczający ponosi odpowiedzialność lub która pozostaje z ubezpieczającym we wspólnym gospodarstwie </a:t>
            </a:r>
            <a:r>
              <a:rPr lang="pl-PL" dirty="0" smtClean="0"/>
              <a:t>domowym,</a:t>
            </a:r>
          </a:p>
          <a:p>
            <a:pPr marL="800100" lvl="1" indent="-342900" algn="just">
              <a:buFont typeface="+mj-lt"/>
              <a:buAutoNum type="arabicParenR"/>
            </a:pPr>
            <a:r>
              <a:rPr lang="pl-PL" dirty="0" smtClean="0"/>
              <a:t>wyrządzone </a:t>
            </a:r>
            <a:r>
              <a:rPr lang="pl-PL" dirty="0"/>
              <a:t>wskutek rażącego niedbalstwa przez osoby, o których mowa </a:t>
            </a:r>
            <a:r>
              <a:rPr lang="pl-PL" dirty="0" smtClean="0"/>
              <a:t>powyżej,</a:t>
            </a:r>
          </a:p>
          <a:p>
            <a:pPr marL="800100" lvl="1" indent="-342900" algn="just">
              <a:buFont typeface="+mj-lt"/>
              <a:buAutoNum type="arabicParenR"/>
            </a:pPr>
            <a:r>
              <a:rPr lang="pl-PL" dirty="0" smtClean="0"/>
              <a:t>górnicze </a:t>
            </a:r>
            <a:r>
              <a:rPr lang="pl-PL" dirty="0"/>
              <a:t>w rozumieniu przepisów prawa geologicznego i </a:t>
            </a:r>
            <a:r>
              <a:rPr lang="pl-PL" dirty="0" smtClean="0"/>
              <a:t>górniczego,</a:t>
            </a:r>
          </a:p>
          <a:p>
            <a:pPr marL="800100" lvl="1" indent="-342900" algn="just">
              <a:buFont typeface="+mj-lt"/>
              <a:buAutoNum type="arabicParenR"/>
            </a:pPr>
            <a:r>
              <a:rPr lang="pl-PL" dirty="0" smtClean="0"/>
              <a:t>powstałe </a:t>
            </a:r>
            <a:r>
              <a:rPr lang="pl-PL" dirty="0"/>
              <a:t>wskutek trzęsienia ziemi.</a:t>
            </a:r>
          </a:p>
          <a:p>
            <a:pPr algn="just"/>
            <a:r>
              <a:rPr lang="pl-PL" dirty="0"/>
              <a:t>o</a:t>
            </a:r>
            <a:r>
              <a:rPr lang="pl-PL" dirty="0" smtClean="0"/>
              <a:t>dpowiedzialność </a:t>
            </a:r>
            <a:r>
              <a:rPr lang="pl-PL" dirty="0"/>
              <a:t>zakładu ubezpieczeń rozpoczyna się z chwilą zawarcia umowy i zapłacenia składki ubezpieczeniowej lub jej pierwszej </a:t>
            </a:r>
            <a:r>
              <a:rPr lang="pl-PL" dirty="0" smtClean="0"/>
              <a:t>raty,</a:t>
            </a:r>
          </a:p>
          <a:p>
            <a:pPr algn="just"/>
            <a:r>
              <a:rPr lang="pl-PL" dirty="0"/>
              <a:t>o</a:t>
            </a:r>
            <a:r>
              <a:rPr lang="pl-PL" dirty="0" smtClean="0"/>
              <a:t>dpowiedzialność </a:t>
            </a:r>
            <a:r>
              <a:rPr lang="pl-PL" dirty="0"/>
              <a:t>zakładu ubezpieczeń wynikająca z umowy ubezpieczenia budynków rolniczych ustaje z chwilą rozwiązania </a:t>
            </a:r>
            <a:r>
              <a:rPr lang="pl-PL" dirty="0" smtClean="0"/>
              <a:t>umowy.</a:t>
            </a:r>
            <a:endParaRPr lang="pl-PL" dirty="0"/>
          </a:p>
        </p:txBody>
      </p:sp>
    </p:spTree>
    <p:extLst>
      <p:ext uri="{BB962C8B-B14F-4D97-AF65-F5344CB8AC3E}">
        <p14:creationId xmlns:p14="http://schemas.microsoft.com/office/powerpoint/2010/main" val="1185741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1507067" y="1940510"/>
            <a:ext cx="7766936" cy="1646302"/>
          </a:xfrm>
        </p:spPr>
        <p:txBody>
          <a:bodyPr/>
          <a:lstStyle/>
          <a:p>
            <a:pPr algn="ctr"/>
            <a:r>
              <a:rPr lang="pl-PL" dirty="0" smtClean="0"/>
              <a:t>Dziękuję za uwagę!</a:t>
            </a:r>
            <a:endParaRPr lang="pl-PL" dirty="0"/>
          </a:p>
        </p:txBody>
      </p:sp>
      <p:sp>
        <p:nvSpPr>
          <p:cNvPr id="3" name="Symbol zastępczy zawartości 2"/>
          <p:cNvSpPr>
            <a:spLocks noGrp="1"/>
          </p:cNvSpPr>
          <p:nvPr>
            <p:ph type="subTitle" idx="1"/>
          </p:nvPr>
        </p:nvSpPr>
        <p:spPr>
          <a:xfrm>
            <a:off x="1507067" y="4460266"/>
            <a:ext cx="7766936" cy="1096899"/>
          </a:xfrm>
        </p:spPr>
        <p:txBody>
          <a:bodyPr>
            <a:normAutofit fontScale="62500" lnSpcReduction="20000"/>
          </a:bodyPr>
          <a:lstStyle/>
          <a:p>
            <a:pPr algn="ctr"/>
            <a:r>
              <a:rPr lang="pl-PL" dirty="0" smtClean="0"/>
              <a:t>Kancelaria </a:t>
            </a:r>
            <a:r>
              <a:rPr lang="pl-PL" dirty="0"/>
              <a:t>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a:p>
            <a:endParaRPr lang="pl-PL" dirty="0"/>
          </a:p>
        </p:txBody>
      </p:sp>
    </p:spTree>
    <p:extLst>
      <p:ext uri="{BB962C8B-B14F-4D97-AF65-F5344CB8AC3E}">
        <p14:creationId xmlns:p14="http://schemas.microsoft.com/office/powerpoint/2010/main" val="2320283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UMOWA UBEZPIECZENIA – </a:t>
            </a:r>
            <a:br>
              <a:rPr lang="pl-PL" dirty="0" smtClean="0"/>
            </a:br>
            <a:r>
              <a:rPr lang="pl-PL" dirty="0" smtClean="0"/>
              <a:t>AKTY PRAWNE</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Podstawowym aktem prawnym regulującym problematykę umowy ubezpieczenia jest ustawa z dnia 23 kwietnia 1964 r. – Kodeks cywilny.</a:t>
            </a:r>
          </a:p>
          <a:p>
            <a:pPr marL="0" indent="0" algn="just">
              <a:buNone/>
            </a:pPr>
            <a:endParaRPr lang="pl-PL" dirty="0"/>
          </a:p>
          <a:p>
            <a:pPr marL="0" indent="0" algn="just">
              <a:buNone/>
            </a:pPr>
            <a:r>
              <a:rPr lang="pl-PL" dirty="0" smtClean="0"/>
              <a:t>Poza powyższym aktem prawnym do umowy ubezpieczenia mają zastosowanie przepisy wielu innych aktów prawnych, m.in.</a:t>
            </a:r>
          </a:p>
          <a:p>
            <a:pPr algn="just">
              <a:buFont typeface="Arial" panose="020B0604020202020204" pitchFamily="34" charset="0"/>
              <a:buChar char="•"/>
            </a:pPr>
            <a:r>
              <a:rPr lang="pl-PL" dirty="0" smtClean="0"/>
              <a:t>ustawy z dnia 11 września 2015 r. o działalności ubezpieczeniowej i reasekuracyjnej,</a:t>
            </a:r>
          </a:p>
          <a:p>
            <a:pPr algn="just">
              <a:buFont typeface="Arial" panose="020B0604020202020204" pitchFamily="34" charset="0"/>
              <a:buChar char="•"/>
            </a:pPr>
            <a:r>
              <a:rPr lang="pl-PL" dirty="0" smtClean="0"/>
              <a:t>ustawy z dnia 22 maja 2003 r. o ubezpieczeniach obowiązkowych, Ubezpieczeniowym Funduszu Gwarancyjnym i Polskim Biurze Ubezpieczycieli Komunikacyjnych.</a:t>
            </a:r>
          </a:p>
          <a:p>
            <a:pPr algn="just">
              <a:buFont typeface="Arial" panose="020B0604020202020204" pitchFamily="34" charset="0"/>
              <a:buChar char="•"/>
            </a:pPr>
            <a:endParaRPr lang="pl-PL" dirty="0"/>
          </a:p>
          <a:p>
            <a:pPr marL="0" indent="0" algn="just">
              <a:buNone/>
            </a:pPr>
            <a:r>
              <a:rPr lang="pl-PL" dirty="0" smtClean="0"/>
              <a:t>Ponadto postanowienia szczegółowe regulujące umowę ubezpieczenia wynikają również z ogólnych warunków ubezpieczenia, które są stosowane w działalności ubezpieczeniowej.</a:t>
            </a:r>
          </a:p>
          <a:p>
            <a:pPr marL="0" indent="0" algn="just">
              <a:buNone/>
            </a:pPr>
            <a:endParaRPr lang="pl-PL" dirty="0"/>
          </a:p>
          <a:p>
            <a:pPr marL="0" indent="0" algn="just">
              <a:buNone/>
            </a:pPr>
            <a:r>
              <a:rPr lang="pl-PL" dirty="0"/>
              <a:t>Postanowienia ogólnych warunków ubezpieczenia lub postanowienia umowy ubezpieczenia sprzeczne z przepisami </a:t>
            </a:r>
            <a:r>
              <a:rPr lang="pl-PL" dirty="0" smtClean="0"/>
              <a:t>k.c. są </a:t>
            </a:r>
            <a:r>
              <a:rPr lang="pl-PL" dirty="0"/>
              <a:t>nieważne, chyba że dalsze przepisy przewidują wyjątki.</a:t>
            </a:r>
            <a:endParaRPr lang="pl-PL" dirty="0" smtClean="0"/>
          </a:p>
        </p:txBody>
      </p:sp>
    </p:spTree>
    <p:extLst>
      <p:ext uri="{BB962C8B-B14F-4D97-AF65-F5344CB8AC3E}">
        <p14:creationId xmlns:p14="http://schemas.microsoft.com/office/powerpoint/2010/main" val="419925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ISTOTA UMOWY </a:t>
            </a:r>
            <a:r>
              <a:rPr lang="pl-PL" dirty="0"/>
              <a:t>UBEZPIECZENIA</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Zgodnie z art. 805 k.c. „Przez umowę ubezpieczenia ubezpieczyciel zobowiązuje się, w zakresie działalności swego przedsiębiorstwa, spełnić określone świadczenie w razie zajścia przewidzianego w umowie wypadku, a ubezpieczający zobowiązuje się zapłacić składkę”.</a:t>
            </a:r>
          </a:p>
          <a:p>
            <a:pPr algn="just"/>
            <a:endParaRPr lang="pl-PL" dirty="0" smtClean="0"/>
          </a:p>
          <a:p>
            <a:pPr marL="0" indent="0" algn="just">
              <a:buNone/>
            </a:pPr>
            <a:r>
              <a:rPr lang="pl-PL" dirty="0" smtClean="0"/>
              <a:t>Umowa ubezpieczenia ma za zadanie zapewnić ubezpieczonemu ochronę na wypadek zajścia określonego w umowie zdarzenia o charakterze losowym lub nadejścia określonego terminu.</a:t>
            </a:r>
          </a:p>
          <a:p>
            <a:pPr marL="0" indent="0" algn="just">
              <a:buNone/>
            </a:pPr>
            <a:endParaRPr lang="pl-PL" dirty="0"/>
          </a:p>
          <a:p>
            <a:pPr marL="0" indent="0" algn="just">
              <a:buNone/>
            </a:pPr>
            <a:r>
              <a:rPr lang="pl-PL" dirty="0"/>
              <a:t>Świadczenie ubezpieczyciela polega w szczególności na </a:t>
            </a:r>
            <a:r>
              <a:rPr lang="pl-PL" dirty="0" smtClean="0"/>
              <a:t>zapłacie:</a:t>
            </a:r>
          </a:p>
          <a:p>
            <a:pPr algn="just">
              <a:buFont typeface="+mj-lt"/>
              <a:buAutoNum type="arabicParenR"/>
            </a:pPr>
            <a:r>
              <a:rPr lang="pl-PL" dirty="0" smtClean="0"/>
              <a:t>przy </a:t>
            </a:r>
            <a:r>
              <a:rPr lang="pl-PL" dirty="0"/>
              <a:t>ubezpieczeniu majątkowym - określonego odszkodowania za szkodę powstałą wskutek przewidzianego w umowie </a:t>
            </a:r>
            <a:r>
              <a:rPr lang="pl-PL" dirty="0" smtClean="0"/>
              <a:t>wypadku,</a:t>
            </a:r>
          </a:p>
          <a:p>
            <a:pPr algn="just">
              <a:buFont typeface="+mj-lt"/>
              <a:buAutoNum type="arabicParenR"/>
            </a:pPr>
            <a:r>
              <a:rPr lang="pl-PL" dirty="0" smtClean="0"/>
              <a:t>przy </a:t>
            </a:r>
            <a:r>
              <a:rPr lang="pl-PL" dirty="0"/>
              <a:t>ubezpieczeniu osobowym - umówionej sumy pieniężnej, renty lub innego świadczenia w razie zajścia przewidzianego w umowie wypadku w życiu osoby ubezpieczonej</a:t>
            </a:r>
            <a:r>
              <a:rPr lang="pl-PL" dirty="0" smtClean="0"/>
              <a:t>.</a:t>
            </a:r>
          </a:p>
          <a:p>
            <a:pPr marL="0" indent="0" algn="just">
              <a:buNone/>
            </a:pPr>
            <a:endParaRPr lang="pl-PL" dirty="0" smtClean="0"/>
          </a:p>
          <a:p>
            <a:pPr marL="0" indent="0" algn="just">
              <a:buNone/>
            </a:pPr>
            <a:r>
              <a:rPr lang="pl-PL" dirty="0" smtClean="0"/>
              <a:t>Ustawodawca nie przewidział szczególnych wymogów formalnych dla zawarcia umowy ubezpieczenia. Polisa jest wyłącznie potwierdzeniem zawarcia umowy.</a:t>
            </a:r>
            <a:endParaRPr lang="pl-PL" dirty="0"/>
          </a:p>
        </p:txBody>
      </p:sp>
    </p:spTree>
    <p:extLst>
      <p:ext uri="{BB962C8B-B14F-4D97-AF65-F5344CB8AC3E}">
        <p14:creationId xmlns:p14="http://schemas.microsoft.com/office/powerpoint/2010/main" val="2147586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UBEZPIECZENIA MAJĄTKOWE</a:t>
            </a:r>
            <a:endParaRPr lang="pl-PL" dirty="0"/>
          </a:p>
        </p:txBody>
      </p:sp>
      <p:sp>
        <p:nvSpPr>
          <p:cNvPr id="3" name="Symbol zastępczy zawartości 2"/>
          <p:cNvSpPr>
            <a:spLocks noGrp="1"/>
          </p:cNvSpPr>
          <p:nvPr>
            <p:ph idx="1"/>
          </p:nvPr>
        </p:nvSpPr>
        <p:spPr>
          <a:xfrm>
            <a:off x="677334" y="1734672"/>
            <a:ext cx="8596668" cy="4548738"/>
          </a:xfrm>
        </p:spPr>
        <p:txBody>
          <a:bodyPr>
            <a:normAutofit fontScale="62500" lnSpcReduction="20000"/>
          </a:bodyPr>
          <a:lstStyle/>
          <a:p>
            <a:pPr marL="0" indent="0" algn="just">
              <a:buNone/>
            </a:pPr>
            <a:r>
              <a:rPr lang="pl-PL" dirty="0" smtClean="0"/>
              <a:t>W świetle art. 821 i n. ustawy </a:t>
            </a:r>
            <a:r>
              <a:rPr lang="pl-PL" dirty="0"/>
              <a:t>z dnia 23 kwietnia 1964 r. – Kodeks </a:t>
            </a:r>
            <a:r>
              <a:rPr lang="pl-PL" dirty="0" smtClean="0"/>
              <a:t>cywilny:</a:t>
            </a:r>
          </a:p>
          <a:p>
            <a:pPr algn="just">
              <a:buFont typeface="Arial" panose="020B0604020202020204" pitchFamily="34" charset="0"/>
              <a:buChar char="•"/>
            </a:pPr>
            <a:r>
              <a:rPr lang="pl-PL" dirty="0" smtClean="0"/>
              <a:t>przedmiotem </a:t>
            </a:r>
            <a:r>
              <a:rPr lang="pl-PL" dirty="0"/>
              <a:t>ubezpieczenia majątkowego może być każdy interes majątkowy, który nie jest sprzeczny z prawem i daje się ocenić w </a:t>
            </a:r>
            <a:r>
              <a:rPr lang="pl-PL" dirty="0" smtClean="0"/>
              <a:t>pieniądzu,</a:t>
            </a:r>
          </a:p>
          <a:p>
            <a:pPr algn="just">
              <a:buFont typeface="Arial" panose="020B0604020202020204" pitchFamily="34" charset="0"/>
              <a:buChar char="•"/>
            </a:pPr>
            <a:r>
              <a:rPr lang="pl-PL" dirty="0" smtClean="0"/>
              <a:t>przez </a:t>
            </a:r>
            <a:r>
              <a:rPr lang="pl-PL" dirty="0"/>
              <a:t>umowę ubezpieczenia odpowiedzialności cywilnej ubezpieczyciel zobowiązuje się do zapłacenia określonego w umowie odszkodowania za </a:t>
            </a:r>
            <a:r>
              <a:rPr lang="pl-PL" dirty="0" smtClean="0"/>
              <a:t>szkody, </a:t>
            </a:r>
            <a:r>
              <a:rPr lang="pl-PL" dirty="0"/>
              <a:t>będące następstwem przewidzianego w umowie zdarzenia, które miało miejsce w okresie </a:t>
            </a:r>
            <a:r>
              <a:rPr lang="pl-PL" dirty="0" smtClean="0"/>
              <a:t>ubezpieczenia, </a:t>
            </a:r>
            <a:r>
              <a:rPr lang="pl-PL" dirty="0"/>
              <a:t>wyrządzone osobom trzecim, wobec których odpowiedzialność za szkodę ponosi ubezpieczający albo </a:t>
            </a:r>
            <a:r>
              <a:rPr lang="pl-PL" dirty="0" smtClean="0"/>
              <a:t>ubezpieczony,</a:t>
            </a:r>
          </a:p>
          <a:p>
            <a:pPr algn="just">
              <a:buFont typeface="Arial" panose="020B0604020202020204" pitchFamily="34" charset="0"/>
              <a:buChar char="•"/>
            </a:pPr>
            <a:r>
              <a:rPr lang="pl-PL" dirty="0"/>
              <a:t>u</a:t>
            </a:r>
            <a:r>
              <a:rPr lang="pl-PL" dirty="0" smtClean="0"/>
              <a:t>prawniony </a:t>
            </a:r>
            <a:r>
              <a:rPr lang="pl-PL" dirty="0"/>
              <a:t>do odszkodowania w związku ze zdarzeniem objętym umową ubezpieczenia odpowiedzialności cywilnej może dochodzić roszczenia bezpośrednio od </a:t>
            </a:r>
            <a:r>
              <a:rPr lang="pl-PL" dirty="0" smtClean="0"/>
              <a:t>ubezpieczyciela,</a:t>
            </a:r>
          </a:p>
          <a:p>
            <a:pPr algn="just">
              <a:buFont typeface="Arial" panose="020B0604020202020204" pitchFamily="34" charset="0"/>
              <a:buChar char="•"/>
            </a:pPr>
            <a:r>
              <a:rPr lang="pl-PL" dirty="0"/>
              <a:t>j</a:t>
            </a:r>
            <a:r>
              <a:rPr lang="pl-PL" dirty="0" smtClean="0"/>
              <a:t>eżeli </a:t>
            </a:r>
            <a:r>
              <a:rPr lang="pl-PL" dirty="0"/>
              <a:t>nie umówiono się inaczej, suma ubezpieczenia ustalona w umowie stanowi górną granicę odpowiedzialności </a:t>
            </a:r>
            <a:r>
              <a:rPr lang="pl-PL" dirty="0" smtClean="0"/>
              <a:t>ubezpieczyciela,</a:t>
            </a:r>
          </a:p>
          <a:p>
            <a:pPr algn="just">
              <a:buFont typeface="Arial" panose="020B0604020202020204" pitchFamily="34" charset="0"/>
              <a:buChar char="•"/>
            </a:pPr>
            <a:r>
              <a:rPr lang="pl-PL" dirty="0" smtClean="0"/>
              <a:t>o </a:t>
            </a:r>
            <a:r>
              <a:rPr lang="pl-PL" dirty="0"/>
              <a:t>ile nie umówiono się inaczej, suma pieniężna wypłacona przez ubezpieczyciela z tytułu ubezpieczenia nie może być wyższa od poniesionej </a:t>
            </a:r>
            <a:r>
              <a:rPr lang="pl-PL" dirty="0" smtClean="0"/>
              <a:t>szkody,</a:t>
            </a:r>
          </a:p>
          <a:p>
            <a:pPr algn="just">
              <a:buFont typeface="Arial" panose="020B0604020202020204" pitchFamily="34" charset="0"/>
              <a:buChar char="•"/>
            </a:pPr>
            <a:r>
              <a:rPr lang="pl-PL" dirty="0" smtClean="0"/>
              <a:t>w </a:t>
            </a:r>
            <a:r>
              <a:rPr lang="pl-PL" dirty="0"/>
              <a:t>razie zajścia wypadku ubezpieczający obowiązany jest użyć dostępnych mu środków w celu ratowania przedmiotu ubezpieczenia oraz zapobieżenia szkodzie lub zmniejszenia jej </a:t>
            </a:r>
            <a:r>
              <a:rPr lang="pl-PL" dirty="0" smtClean="0"/>
              <a:t>rozmiarów,</a:t>
            </a:r>
          </a:p>
          <a:p>
            <a:pPr algn="just">
              <a:buFont typeface="Arial" panose="020B0604020202020204" pitchFamily="34" charset="0"/>
              <a:buChar char="•"/>
            </a:pPr>
            <a:r>
              <a:rPr lang="pl-PL" dirty="0" smtClean="0"/>
              <a:t>ubezpieczyciel </a:t>
            </a:r>
            <a:r>
              <a:rPr lang="pl-PL" dirty="0"/>
              <a:t>jest wolny od odpowiedzialności, jeżeli ubezpieczający wyrządził szkodę </a:t>
            </a:r>
            <a:r>
              <a:rPr lang="pl-PL" dirty="0" smtClean="0"/>
              <a:t>umyślnie (w </a:t>
            </a:r>
            <a:r>
              <a:rPr lang="pl-PL" dirty="0"/>
              <a:t>razie rażącego niedbalstwa odszkodowanie nie należy się, chyba że umowa lub ogólne warunki ubezpieczenia stanowią inaczej lub zapłata odszkodowania odpowiada w danych okolicznościach względom </a:t>
            </a:r>
            <a:r>
              <a:rPr lang="pl-PL" dirty="0" smtClean="0"/>
              <a:t>słuszności),</a:t>
            </a:r>
          </a:p>
          <a:p>
            <a:pPr algn="just">
              <a:buFont typeface="Arial" panose="020B0604020202020204" pitchFamily="34" charset="0"/>
              <a:buChar char="•"/>
            </a:pPr>
            <a:r>
              <a:rPr lang="pl-PL" dirty="0" smtClean="0"/>
              <a:t>jeżeli </a:t>
            </a:r>
            <a:r>
              <a:rPr lang="pl-PL" dirty="0"/>
              <a:t>nie umówiono się inaczej, ubezpieczyciel nie ponosi odpowiedzialności za szkodę wyrządzoną umyślnie przez osobę, z którą ubezpieczający pozostaje we wspólnym gospodarstwie </a:t>
            </a:r>
            <a:r>
              <a:rPr lang="pl-PL" dirty="0" smtClean="0"/>
              <a:t>domowym,</a:t>
            </a:r>
          </a:p>
          <a:p>
            <a:pPr algn="just">
              <a:buFont typeface="Arial" panose="020B0604020202020204" pitchFamily="34" charset="0"/>
              <a:buChar char="•"/>
            </a:pPr>
            <a:r>
              <a:rPr lang="pl-PL" dirty="0" smtClean="0"/>
              <a:t>jeżeli </a:t>
            </a:r>
            <a:r>
              <a:rPr lang="pl-PL" dirty="0"/>
              <a:t>nie umówiono się inaczej, z dniem zapłaty odszkodowania przez ubezpieczyciela roszczenie ubezpieczającego przeciwko osobie trzeciej odpowiedzialnej za szkodę przechodzi z mocy prawa na ubezpieczyciela do wysokości zapłaconego </a:t>
            </a:r>
            <a:r>
              <a:rPr lang="pl-PL" dirty="0" smtClean="0"/>
              <a:t>odszkodowania.</a:t>
            </a:r>
          </a:p>
          <a:p>
            <a:pPr algn="just">
              <a:buFont typeface="Arial" panose="020B0604020202020204" pitchFamily="34" charset="0"/>
              <a:buChar char="•"/>
            </a:pPr>
            <a:endParaRPr lang="pl-PL" dirty="0" smtClean="0"/>
          </a:p>
        </p:txBody>
      </p:sp>
    </p:spTree>
    <p:extLst>
      <p:ext uri="{BB962C8B-B14F-4D97-AF65-F5344CB8AC3E}">
        <p14:creationId xmlns:p14="http://schemas.microsoft.com/office/powerpoint/2010/main" val="867471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UBEZPIECZENIA OSOBOWE</a:t>
            </a:r>
            <a:endParaRPr lang="pl-PL" dirty="0"/>
          </a:p>
        </p:txBody>
      </p:sp>
      <p:sp>
        <p:nvSpPr>
          <p:cNvPr id="3" name="Symbol zastępczy zawartości 2"/>
          <p:cNvSpPr>
            <a:spLocks noGrp="1"/>
          </p:cNvSpPr>
          <p:nvPr>
            <p:ph idx="1"/>
          </p:nvPr>
        </p:nvSpPr>
        <p:spPr/>
        <p:txBody>
          <a:bodyPr/>
          <a:lstStyle/>
          <a:p>
            <a:pPr marL="0" indent="0" algn="just">
              <a:buNone/>
            </a:pPr>
            <a:r>
              <a:rPr lang="pl-PL" dirty="0"/>
              <a:t>W świetle art. </a:t>
            </a:r>
            <a:r>
              <a:rPr lang="pl-PL" dirty="0" smtClean="0"/>
              <a:t>829 </a:t>
            </a:r>
            <a:r>
              <a:rPr lang="pl-PL" dirty="0"/>
              <a:t>i n. ustawy z dnia 23 kwietnia 1964 r. – Kodeks cywilny:</a:t>
            </a:r>
          </a:p>
          <a:p>
            <a:pPr algn="just">
              <a:buFont typeface="Arial" panose="020B0604020202020204" pitchFamily="34" charset="0"/>
              <a:buChar char="•"/>
            </a:pPr>
            <a:r>
              <a:rPr lang="pl-PL" dirty="0" smtClean="0"/>
              <a:t>ubezpieczenie </a:t>
            </a:r>
            <a:r>
              <a:rPr lang="pl-PL" dirty="0"/>
              <a:t>osobowe może w szczególności </a:t>
            </a:r>
            <a:r>
              <a:rPr lang="pl-PL" dirty="0" smtClean="0"/>
              <a:t>dotyczyć:</a:t>
            </a:r>
          </a:p>
          <a:p>
            <a:pPr marL="800100" lvl="1" indent="-342900" algn="just">
              <a:buFont typeface="+mj-lt"/>
              <a:buAutoNum type="alphaLcParenR"/>
            </a:pPr>
            <a:r>
              <a:rPr lang="pl-PL" dirty="0"/>
              <a:t>przy ubezpieczeniu na życie - śmierci osoby ubezpieczonej lub dożycia przez nią oznaczonego wieku,</a:t>
            </a:r>
          </a:p>
          <a:p>
            <a:pPr marL="800100" lvl="1" indent="-342900" algn="just">
              <a:buFont typeface="+mj-lt"/>
              <a:buAutoNum type="alphaLcParenR"/>
            </a:pPr>
            <a:r>
              <a:rPr lang="pl-PL" dirty="0"/>
              <a:t>przy ubezpieczeniu następstw nieszczęśliwych wypadków - uszkodzenia ciała, rozstroju zdrowia lub śmierci wskutek nieszczęśliwego wypadku,</a:t>
            </a:r>
          </a:p>
          <a:p>
            <a:pPr algn="just">
              <a:buFont typeface="Arial" panose="020B0604020202020204" pitchFamily="34" charset="0"/>
              <a:buChar char="•"/>
            </a:pPr>
            <a:r>
              <a:rPr lang="pl-PL" dirty="0" smtClean="0"/>
              <a:t>ubezpieczający </a:t>
            </a:r>
            <a:r>
              <a:rPr lang="pl-PL" dirty="0"/>
              <a:t>może wskazać jedną lub więcej osób uprawnionych do otrzymania sumy ubezpieczenia w razie śmierci osoby </a:t>
            </a:r>
            <a:r>
              <a:rPr lang="pl-PL" dirty="0" smtClean="0"/>
              <a:t>ubezpieczonej,</a:t>
            </a:r>
          </a:p>
          <a:p>
            <a:pPr algn="just">
              <a:buFont typeface="Arial" panose="020B0604020202020204" pitchFamily="34" charset="0"/>
              <a:buChar char="•"/>
            </a:pPr>
            <a:r>
              <a:rPr lang="pl-PL" dirty="0" smtClean="0"/>
              <a:t>przy </a:t>
            </a:r>
            <a:r>
              <a:rPr lang="pl-PL" dirty="0"/>
              <a:t>ubezpieczeniu na życie samobójstwo ubezpieczonego nie zwalnia ubezpieczyciela od obowiązku świadczenia, jeżeli samobójstwo nastąpiło po upływie lat dwóch od zawarcia umowy ubezpieczenia. </a:t>
            </a:r>
            <a:endParaRPr lang="pl-PL" dirty="0" smtClean="0"/>
          </a:p>
          <a:p>
            <a:pPr algn="just">
              <a:buFont typeface="Arial" panose="020B0604020202020204" pitchFamily="34" charset="0"/>
              <a:buChar char="•"/>
            </a:pPr>
            <a:endParaRPr lang="pl-PL" dirty="0"/>
          </a:p>
        </p:txBody>
      </p:sp>
    </p:spTree>
    <p:extLst>
      <p:ext uri="{BB962C8B-B14F-4D97-AF65-F5344CB8AC3E}">
        <p14:creationId xmlns:p14="http://schemas.microsoft.com/office/powerpoint/2010/main" val="219975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UBEZPIECZENIA NA ŻYCIE</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W świetle ustawy </a:t>
            </a:r>
            <a:r>
              <a:rPr lang="pl-PL" dirty="0"/>
              <a:t>z dnia 11 września 2015 r. o działalności ubezpieczeniowej i </a:t>
            </a:r>
            <a:r>
              <a:rPr lang="pl-PL" dirty="0" smtClean="0"/>
              <a:t>reasekuracyjnej wśród ubezpieczeń na życie wyróżnia się:</a:t>
            </a:r>
          </a:p>
          <a:p>
            <a:pPr algn="just">
              <a:buFont typeface="+mj-lt"/>
              <a:buAutoNum type="arabicParenR"/>
            </a:pPr>
            <a:r>
              <a:rPr lang="pl-PL" dirty="0"/>
              <a:t>u</a:t>
            </a:r>
            <a:r>
              <a:rPr lang="pl-PL" dirty="0" smtClean="0"/>
              <a:t>bezpieczenia na życie,</a:t>
            </a:r>
          </a:p>
          <a:p>
            <a:pPr algn="just">
              <a:buFont typeface="+mj-lt"/>
              <a:buAutoNum type="arabicParenR"/>
            </a:pPr>
            <a:r>
              <a:rPr lang="pl-PL" dirty="0" smtClean="0"/>
              <a:t>ubezpieczenia posagowe, zaopatrzenia dzieci,</a:t>
            </a:r>
          </a:p>
          <a:p>
            <a:pPr algn="just">
              <a:buFont typeface="+mj-lt"/>
              <a:buAutoNum type="arabicParenR"/>
            </a:pPr>
            <a:r>
              <a:rPr lang="pl-PL" dirty="0"/>
              <a:t>u</a:t>
            </a:r>
            <a:r>
              <a:rPr lang="pl-PL" dirty="0" smtClean="0"/>
              <a:t>bezpieczenia </a:t>
            </a:r>
            <a:r>
              <a:rPr lang="pl-PL" dirty="0"/>
              <a:t>na życie, jeżeli są związane z ubezpieczeniowym funduszem kapitałowym, a także ubezpieczenia na życie, w których świadczenie zakładu ubezpieczeń jest ustalane w oparciu o określone indeksy lub inne wartości </a:t>
            </a:r>
            <a:r>
              <a:rPr lang="pl-PL" dirty="0" smtClean="0"/>
              <a:t>bazowe, </a:t>
            </a:r>
          </a:p>
          <a:p>
            <a:pPr algn="just">
              <a:buFont typeface="+mj-lt"/>
              <a:buAutoNum type="arabicParenR"/>
            </a:pPr>
            <a:r>
              <a:rPr lang="pl-PL" dirty="0"/>
              <a:t>u</a:t>
            </a:r>
            <a:r>
              <a:rPr lang="pl-PL" dirty="0" smtClean="0"/>
              <a:t>bezpieczenia rentowe,</a:t>
            </a:r>
          </a:p>
          <a:p>
            <a:pPr algn="just">
              <a:buFont typeface="+mj-lt"/>
              <a:buAutoNum type="arabicParenR"/>
            </a:pPr>
            <a:r>
              <a:rPr lang="pl-PL" dirty="0"/>
              <a:t>u</a:t>
            </a:r>
            <a:r>
              <a:rPr lang="pl-PL" dirty="0" smtClean="0"/>
              <a:t>bezpieczenia </a:t>
            </a:r>
            <a:r>
              <a:rPr lang="pl-PL" dirty="0"/>
              <a:t>wypadkowe i chorobowe, jeżeli są uzupełnieniem </a:t>
            </a:r>
            <a:r>
              <a:rPr lang="pl-PL" dirty="0" smtClean="0"/>
              <a:t>powyższych ubezpieczeń.</a:t>
            </a:r>
            <a:endParaRPr lang="pl-PL" dirty="0"/>
          </a:p>
          <a:p>
            <a:pPr marL="0" indent="0" algn="just">
              <a:buNone/>
            </a:pPr>
            <a:endParaRPr lang="pl-PL" dirty="0"/>
          </a:p>
        </p:txBody>
      </p:sp>
    </p:spTree>
    <p:extLst>
      <p:ext uri="{BB962C8B-B14F-4D97-AF65-F5344CB8AC3E}">
        <p14:creationId xmlns:p14="http://schemas.microsoft.com/office/powerpoint/2010/main" val="44059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POZOSTAŁE UBEZPIECZENIA OSOBOWE oraz UBEZPIECZENIA MAJĄTKOWE</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 świetle ustawy z dnia 11 września 2015 r. o działalności ubezpieczeniowej i </a:t>
            </a:r>
            <a:r>
              <a:rPr lang="pl-PL" dirty="0" smtClean="0"/>
              <a:t>reasekuracyjnej do kategorii pozostałych ubezpieczeń osobowych oaz ubezpieczeń majątkowych zalicza się:</a:t>
            </a:r>
          </a:p>
          <a:p>
            <a:pPr algn="just">
              <a:buFont typeface="+mj-lt"/>
              <a:buAutoNum type="arabicParenR"/>
            </a:pPr>
            <a:r>
              <a:rPr lang="pl-PL" dirty="0" smtClean="0"/>
              <a:t>ubezpieczenia </a:t>
            </a:r>
            <a:r>
              <a:rPr lang="pl-PL" dirty="0"/>
              <a:t>wypadku, w tym wypadku przy pracy i choroby </a:t>
            </a:r>
            <a:r>
              <a:rPr lang="pl-PL" dirty="0" smtClean="0"/>
              <a:t>zawodowej: świadczenia jednorazowe, świadczenia </a:t>
            </a:r>
            <a:r>
              <a:rPr lang="pl-PL" dirty="0"/>
              <a:t>powtarzające </a:t>
            </a:r>
            <a:r>
              <a:rPr lang="pl-PL" dirty="0" smtClean="0"/>
              <a:t>się, połączone świadczeni jednorazowe i powtarzające się, przewóz osób,</a:t>
            </a:r>
          </a:p>
          <a:p>
            <a:pPr algn="just">
              <a:buFont typeface="+mj-lt"/>
              <a:buAutoNum type="arabicParenR"/>
            </a:pPr>
            <a:r>
              <a:rPr lang="pl-PL" dirty="0"/>
              <a:t>u</a:t>
            </a:r>
            <a:r>
              <a:rPr lang="pl-PL" dirty="0" smtClean="0"/>
              <a:t>bezpieczenia choroby: świadczenia jednorazowe, świadczenia </a:t>
            </a:r>
            <a:r>
              <a:rPr lang="pl-PL" dirty="0"/>
              <a:t>powtarzające </a:t>
            </a:r>
            <a:r>
              <a:rPr lang="pl-PL" dirty="0" smtClean="0"/>
              <a:t>się, świadczenia kombinowane,</a:t>
            </a:r>
          </a:p>
          <a:p>
            <a:pPr algn="just">
              <a:buFont typeface="+mj-lt"/>
              <a:buAutoNum type="arabicParenR"/>
            </a:pPr>
            <a:r>
              <a:rPr lang="pl-PL" dirty="0"/>
              <a:t>u</a:t>
            </a:r>
            <a:r>
              <a:rPr lang="pl-PL" dirty="0" smtClean="0"/>
              <a:t>bezpieczenia </a:t>
            </a:r>
            <a:r>
              <a:rPr lang="pl-PL" dirty="0"/>
              <a:t>casco pojazdów lądowych, z wyjątkiem pojazdów szynowych, obejmujące szkody </a:t>
            </a:r>
            <a:r>
              <a:rPr lang="pl-PL" dirty="0" smtClean="0"/>
              <a:t>w: pojazdach samochodowych, pojazdach </a:t>
            </a:r>
            <a:r>
              <a:rPr lang="pl-PL" dirty="0"/>
              <a:t>lądowych bez własnego </a:t>
            </a:r>
            <a:r>
              <a:rPr lang="pl-PL" dirty="0" smtClean="0"/>
              <a:t>napędu,</a:t>
            </a:r>
          </a:p>
          <a:p>
            <a:pPr algn="just">
              <a:buFont typeface="+mj-lt"/>
              <a:buAutoNum type="arabicParenR"/>
            </a:pPr>
            <a:r>
              <a:rPr lang="pl-PL" dirty="0"/>
              <a:t>u</a:t>
            </a:r>
            <a:r>
              <a:rPr lang="pl-PL" dirty="0" smtClean="0"/>
              <a:t>bezpieczenia </a:t>
            </a:r>
            <a:r>
              <a:rPr lang="pl-PL" dirty="0"/>
              <a:t>casco pojazdów szynowych, obejmujące szkody w pojazdach </a:t>
            </a:r>
            <a:r>
              <a:rPr lang="pl-PL" dirty="0" smtClean="0"/>
              <a:t>szynowych,</a:t>
            </a:r>
          </a:p>
          <a:p>
            <a:pPr algn="just">
              <a:buFont typeface="+mj-lt"/>
              <a:buAutoNum type="arabicParenR"/>
            </a:pPr>
            <a:r>
              <a:rPr lang="pl-PL" dirty="0"/>
              <a:t>u</a:t>
            </a:r>
            <a:r>
              <a:rPr lang="pl-PL" dirty="0" smtClean="0"/>
              <a:t>bezpieczenia </a:t>
            </a:r>
            <a:r>
              <a:rPr lang="pl-PL" dirty="0"/>
              <a:t>casco statków powietrznych, obejmujące szkody w statkach </a:t>
            </a:r>
            <a:r>
              <a:rPr lang="pl-PL" dirty="0" smtClean="0"/>
              <a:t>powietrznych,</a:t>
            </a:r>
          </a:p>
          <a:p>
            <a:pPr algn="just">
              <a:buFont typeface="+mj-lt"/>
              <a:buAutoNum type="arabicParenR"/>
            </a:pPr>
            <a:r>
              <a:rPr lang="pl-PL" dirty="0"/>
              <a:t>u</a:t>
            </a:r>
            <a:r>
              <a:rPr lang="pl-PL" dirty="0" smtClean="0"/>
              <a:t>bezpieczenia </a:t>
            </a:r>
            <a:r>
              <a:rPr lang="pl-PL" dirty="0"/>
              <a:t>żeglugi morskiej i śródlądowej casco statków żeglugi morskiej i statków żeglugi śródlądowej, obejmujące szkody </a:t>
            </a:r>
            <a:r>
              <a:rPr lang="pl-PL" dirty="0" smtClean="0"/>
              <a:t>w: statkach </a:t>
            </a:r>
            <a:r>
              <a:rPr lang="pl-PL" dirty="0"/>
              <a:t>żeglugi </a:t>
            </a:r>
            <a:r>
              <a:rPr lang="pl-PL" dirty="0" smtClean="0"/>
              <a:t>morskiej, statkach </a:t>
            </a:r>
            <a:r>
              <a:rPr lang="pl-PL" dirty="0"/>
              <a:t>żeglugi </a:t>
            </a:r>
            <a:r>
              <a:rPr lang="pl-PL" dirty="0" smtClean="0"/>
              <a:t>śródlądowej,</a:t>
            </a:r>
          </a:p>
          <a:p>
            <a:pPr algn="just">
              <a:buFont typeface="+mj-lt"/>
              <a:buAutoNum type="arabicParenR"/>
            </a:pPr>
            <a:r>
              <a:rPr lang="pl-PL" dirty="0"/>
              <a:t>u</a:t>
            </a:r>
            <a:r>
              <a:rPr lang="pl-PL" dirty="0" smtClean="0"/>
              <a:t>bezpieczenia </a:t>
            </a:r>
            <a:r>
              <a:rPr lang="pl-PL" dirty="0"/>
              <a:t>przedmiotów w transporcie, obejmujące szkody w transportowanych przedmiotach, niezależnie od każdorazowo stosowanych środków </a:t>
            </a:r>
            <a:r>
              <a:rPr lang="pl-PL" dirty="0" smtClean="0"/>
              <a:t>transportu,</a:t>
            </a:r>
            <a:endParaRPr lang="pl-PL" dirty="0"/>
          </a:p>
          <a:p>
            <a:pPr marL="0" indent="0" algn="just">
              <a:buNone/>
            </a:pPr>
            <a:endParaRPr lang="pl-PL" dirty="0"/>
          </a:p>
        </p:txBody>
      </p:sp>
    </p:spTree>
    <p:extLst>
      <p:ext uri="{BB962C8B-B14F-4D97-AF65-F5344CB8AC3E}">
        <p14:creationId xmlns:p14="http://schemas.microsoft.com/office/powerpoint/2010/main" val="3454645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POZOSTAŁE UBEZPIECZENIA OSOBOWE oraz UBEZPIECZENIA MAJĄTKOWE</a:t>
            </a:r>
          </a:p>
        </p:txBody>
      </p:sp>
      <p:sp>
        <p:nvSpPr>
          <p:cNvPr id="3" name="Symbol zastępczy zawartości 2"/>
          <p:cNvSpPr>
            <a:spLocks noGrp="1"/>
          </p:cNvSpPr>
          <p:nvPr>
            <p:ph idx="1"/>
          </p:nvPr>
        </p:nvSpPr>
        <p:spPr>
          <a:xfrm>
            <a:off x="677334" y="2160589"/>
            <a:ext cx="8596668" cy="4280552"/>
          </a:xfrm>
        </p:spPr>
        <p:txBody>
          <a:bodyPr>
            <a:normAutofit fontScale="62500" lnSpcReduction="20000"/>
          </a:bodyPr>
          <a:lstStyle/>
          <a:p>
            <a:pPr algn="just">
              <a:buFont typeface="+mj-lt"/>
              <a:buAutoNum type="arabicParenR" startAt="8"/>
            </a:pPr>
            <a:r>
              <a:rPr lang="pl-PL" dirty="0" smtClean="0"/>
              <a:t>ubezpieczenia </a:t>
            </a:r>
            <a:r>
              <a:rPr lang="pl-PL" dirty="0"/>
              <a:t>szkód, obejmujące szkody </a:t>
            </a:r>
            <a:r>
              <a:rPr lang="pl-PL" dirty="0" smtClean="0"/>
              <a:t>rzeczowe, </a:t>
            </a:r>
            <a:r>
              <a:rPr lang="pl-PL" dirty="0"/>
              <a:t>spowodowane przez </a:t>
            </a:r>
            <a:r>
              <a:rPr lang="pl-PL" dirty="0" smtClean="0"/>
              <a:t>żywioły: ogień, eksplozję, burzę, inne żywioły, energię jądrową, obsunięcia </a:t>
            </a:r>
            <a:r>
              <a:rPr lang="pl-PL" dirty="0"/>
              <a:t>ziemi lub </a:t>
            </a:r>
            <a:r>
              <a:rPr lang="pl-PL" dirty="0" smtClean="0"/>
              <a:t>tąpnięcia,</a:t>
            </a:r>
            <a:endParaRPr lang="pl-PL" dirty="0"/>
          </a:p>
          <a:p>
            <a:pPr algn="just">
              <a:buFont typeface="+mj-lt"/>
              <a:buAutoNum type="arabicParenR" startAt="8"/>
            </a:pPr>
            <a:r>
              <a:rPr lang="pl-PL" dirty="0"/>
              <a:t>u</a:t>
            </a:r>
            <a:r>
              <a:rPr lang="pl-PL" dirty="0" smtClean="0"/>
              <a:t>bezpieczenia </a:t>
            </a:r>
            <a:r>
              <a:rPr lang="pl-PL" dirty="0"/>
              <a:t>pozostałych szkód </a:t>
            </a:r>
            <a:r>
              <a:rPr lang="pl-PL" dirty="0" smtClean="0"/>
              <a:t>rzeczowych, wywołanych </a:t>
            </a:r>
            <a:r>
              <a:rPr lang="pl-PL" dirty="0"/>
              <a:t>przez grad lub mróz oraz inne przyczyny (jak np. </a:t>
            </a:r>
            <a:r>
              <a:rPr lang="pl-PL" dirty="0" smtClean="0"/>
              <a:t>kradzież),</a:t>
            </a:r>
          </a:p>
          <a:p>
            <a:pPr algn="just">
              <a:buFont typeface="+mj-lt"/>
              <a:buAutoNum type="arabicParenR" startAt="8"/>
            </a:pPr>
            <a:r>
              <a:rPr lang="pl-PL" dirty="0" smtClean="0"/>
              <a:t>ubezpieczenia </a:t>
            </a:r>
            <a:r>
              <a:rPr lang="pl-PL" dirty="0"/>
              <a:t>odpowiedzialności cywilnej wszelkiego rodzaju, wynikającej z posiadania i użytkowania pojazdów lądowych z napędem własnym, łącznie z ubezpieczeniem odpowiedzialności </a:t>
            </a:r>
            <a:r>
              <a:rPr lang="pl-PL" dirty="0" smtClean="0"/>
              <a:t>przewoźnika,</a:t>
            </a:r>
            <a:endParaRPr lang="pl-PL" dirty="0"/>
          </a:p>
          <a:p>
            <a:pPr algn="just">
              <a:buFont typeface="+mj-lt"/>
              <a:buAutoNum type="arabicParenR" startAt="8"/>
            </a:pPr>
            <a:r>
              <a:rPr lang="pl-PL" dirty="0"/>
              <a:t>u</a:t>
            </a:r>
            <a:r>
              <a:rPr lang="pl-PL" dirty="0" smtClean="0"/>
              <a:t>bezpieczenia </a:t>
            </a:r>
            <a:r>
              <a:rPr lang="pl-PL" dirty="0"/>
              <a:t>odpowiedzialności cywilnej wszelkiego rodzaju, wynikającej z posiadania i użytkowania statków powietrznych, łącznie z ubezpieczeniem odpowiedzialności </a:t>
            </a:r>
            <a:r>
              <a:rPr lang="pl-PL" dirty="0" smtClean="0"/>
              <a:t>przewoźnika,</a:t>
            </a:r>
            <a:endParaRPr lang="pl-PL" dirty="0"/>
          </a:p>
          <a:p>
            <a:pPr algn="just">
              <a:buFont typeface="+mj-lt"/>
              <a:buAutoNum type="arabicParenR" startAt="8"/>
            </a:pPr>
            <a:r>
              <a:rPr lang="pl-PL" dirty="0"/>
              <a:t>u</a:t>
            </a:r>
            <a:r>
              <a:rPr lang="pl-PL" dirty="0" smtClean="0"/>
              <a:t>bezpieczenia </a:t>
            </a:r>
            <a:r>
              <a:rPr lang="pl-PL" dirty="0"/>
              <a:t>odpowiedzialności cywilnej za żeglugę morską i śródlądową, wynikającej z posiadania i użytkowania statków żeglugi śródlądowej i statków morskich, łącznie z ubezpieczeniem odpowiedzialności </a:t>
            </a:r>
            <a:r>
              <a:rPr lang="pl-PL" dirty="0" smtClean="0"/>
              <a:t>przewoźnika,</a:t>
            </a:r>
            <a:endParaRPr lang="pl-PL" dirty="0"/>
          </a:p>
          <a:p>
            <a:pPr algn="just">
              <a:buFont typeface="+mj-lt"/>
              <a:buAutoNum type="arabicParenR" startAt="8"/>
            </a:pPr>
            <a:r>
              <a:rPr lang="pl-PL" dirty="0"/>
              <a:t>u</a:t>
            </a:r>
            <a:r>
              <a:rPr lang="pl-PL" dirty="0" smtClean="0"/>
              <a:t>bezpieczenia </a:t>
            </a:r>
            <a:r>
              <a:rPr lang="pl-PL" dirty="0"/>
              <a:t>odpowiedzialności cywilnej (ubezpieczenie odpowiedzialności cywilnej </a:t>
            </a:r>
            <a:r>
              <a:rPr lang="pl-PL" dirty="0" smtClean="0"/>
              <a:t>ogólnej),</a:t>
            </a:r>
          </a:p>
          <a:p>
            <a:pPr algn="just">
              <a:buFont typeface="+mj-lt"/>
              <a:buAutoNum type="arabicParenR" startAt="8"/>
            </a:pPr>
            <a:r>
              <a:rPr lang="pl-PL" dirty="0"/>
              <a:t>u</a:t>
            </a:r>
            <a:r>
              <a:rPr lang="pl-PL" dirty="0" smtClean="0"/>
              <a:t>bezpieczenia </a:t>
            </a:r>
            <a:r>
              <a:rPr lang="pl-PL" dirty="0"/>
              <a:t>kredytu, w </a:t>
            </a:r>
            <a:r>
              <a:rPr lang="pl-PL" dirty="0" smtClean="0"/>
              <a:t>tym: ogólnej niewypłacalności, kredytu </a:t>
            </a:r>
            <a:r>
              <a:rPr lang="pl-PL" dirty="0"/>
              <a:t>eksportowego, spłaty rat, kredytu hipotecznego, kredytu </a:t>
            </a:r>
            <a:r>
              <a:rPr lang="pl-PL" dirty="0" smtClean="0"/>
              <a:t>rolniczego,</a:t>
            </a:r>
            <a:endParaRPr lang="pl-PL" dirty="0"/>
          </a:p>
          <a:p>
            <a:pPr algn="just">
              <a:buFont typeface="+mj-lt"/>
              <a:buAutoNum type="arabicParenR" startAt="8"/>
            </a:pPr>
            <a:r>
              <a:rPr lang="pl-PL" dirty="0"/>
              <a:t>g</a:t>
            </a:r>
            <a:r>
              <a:rPr lang="pl-PL" dirty="0" smtClean="0"/>
              <a:t>warancja ubezpieczeniowa: bezpośrednia, pośrednia,</a:t>
            </a:r>
            <a:endParaRPr lang="pl-PL" dirty="0"/>
          </a:p>
          <a:p>
            <a:pPr algn="just">
              <a:buFont typeface="+mj-lt"/>
              <a:buAutoNum type="arabicParenR" startAt="8"/>
            </a:pPr>
            <a:r>
              <a:rPr lang="pl-PL" dirty="0"/>
              <a:t>u</a:t>
            </a:r>
            <a:r>
              <a:rPr lang="pl-PL" dirty="0" smtClean="0"/>
              <a:t>bezpieczenia </a:t>
            </a:r>
            <a:r>
              <a:rPr lang="pl-PL" dirty="0" err="1"/>
              <a:t>ryzyk</a:t>
            </a:r>
            <a:r>
              <a:rPr lang="pl-PL" dirty="0"/>
              <a:t> finansowych, w </a:t>
            </a:r>
            <a:r>
              <a:rPr lang="pl-PL" dirty="0" smtClean="0"/>
              <a:t>tym: ryzyka </a:t>
            </a:r>
            <a:r>
              <a:rPr lang="pl-PL" dirty="0"/>
              <a:t>utraty </a:t>
            </a:r>
            <a:r>
              <a:rPr lang="pl-PL" dirty="0" smtClean="0"/>
              <a:t>zatrudnienia, niewystarczającego dochodu, złych </a:t>
            </a:r>
            <a:r>
              <a:rPr lang="pl-PL" dirty="0"/>
              <a:t>warunków </a:t>
            </a:r>
            <a:r>
              <a:rPr lang="pl-PL" dirty="0" smtClean="0"/>
              <a:t>atmosferycznych, utraty zysków, stałych </a:t>
            </a:r>
            <a:r>
              <a:rPr lang="pl-PL" dirty="0"/>
              <a:t>wydatków </a:t>
            </a:r>
            <a:r>
              <a:rPr lang="pl-PL" dirty="0" smtClean="0"/>
              <a:t>ogólnych, nieprzewidzianych </a:t>
            </a:r>
            <a:r>
              <a:rPr lang="pl-PL" dirty="0"/>
              <a:t>wydatków </a:t>
            </a:r>
            <a:r>
              <a:rPr lang="pl-PL" dirty="0" smtClean="0"/>
              <a:t>handlowych, utraty </a:t>
            </a:r>
            <a:r>
              <a:rPr lang="pl-PL" dirty="0"/>
              <a:t>wartości </a:t>
            </a:r>
            <a:r>
              <a:rPr lang="pl-PL" dirty="0" smtClean="0"/>
              <a:t>rynkowej, utraty </a:t>
            </a:r>
            <a:r>
              <a:rPr lang="pl-PL" dirty="0"/>
              <a:t>stałego źródła </a:t>
            </a:r>
            <a:r>
              <a:rPr lang="pl-PL" dirty="0" smtClean="0"/>
              <a:t>dochodu, pośrednich </a:t>
            </a:r>
            <a:r>
              <a:rPr lang="pl-PL" dirty="0"/>
              <a:t>strat handlowych, poza wyżej </a:t>
            </a:r>
            <a:r>
              <a:rPr lang="pl-PL" dirty="0" smtClean="0"/>
              <a:t>wymienionymi, innych </a:t>
            </a:r>
            <a:r>
              <a:rPr lang="pl-PL" dirty="0"/>
              <a:t>strat </a:t>
            </a:r>
            <a:r>
              <a:rPr lang="pl-PL" dirty="0" smtClean="0"/>
              <a:t>finansowych,</a:t>
            </a:r>
          </a:p>
          <a:p>
            <a:pPr algn="just">
              <a:buFont typeface="+mj-lt"/>
              <a:buAutoNum type="arabicParenR" startAt="8"/>
            </a:pPr>
            <a:r>
              <a:rPr lang="pl-PL" dirty="0"/>
              <a:t>u</a:t>
            </a:r>
            <a:r>
              <a:rPr lang="pl-PL" dirty="0" smtClean="0"/>
              <a:t>bezpieczenia </a:t>
            </a:r>
            <a:r>
              <a:rPr lang="pl-PL" dirty="0"/>
              <a:t>ochrony </a:t>
            </a:r>
            <a:r>
              <a:rPr lang="pl-PL" dirty="0" smtClean="0"/>
              <a:t>prawnej,</a:t>
            </a:r>
          </a:p>
          <a:p>
            <a:pPr algn="just">
              <a:buFont typeface="+mj-lt"/>
              <a:buAutoNum type="arabicParenR" startAt="8"/>
            </a:pPr>
            <a:r>
              <a:rPr lang="pl-PL" dirty="0"/>
              <a:t>u</a:t>
            </a:r>
            <a:r>
              <a:rPr lang="pl-PL" dirty="0" smtClean="0"/>
              <a:t>bezpieczenia </a:t>
            </a:r>
            <a:r>
              <a:rPr lang="pl-PL" dirty="0"/>
              <a:t>świadczenia pomocy na korzyść osób, które popadły w trudności w czasie podróży lub podczas nieobecności w miejscu zamieszkania.</a:t>
            </a:r>
          </a:p>
          <a:p>
            <a:pPr algn="just">
              <a:buFont typeface="+mj-lt"/>
              <a:buAutoNum type="arabicParenR" startAt="8"/>
            </a:pPr>
            <a:endParaRPr lang="pl-PL" dirty="0"/>
          </a:p>
        </p:txBody>
      </p:sp>
    </p:spTree>
    <p:extLst>
      <p:ext uri="{BB962C8B-B14F-4D97-AF65-F5344CB8AC3E}">
        <p14:creationId xmlns:p14="http://schemas.microsoft.com/office/powerpoint/2010/main" val="154347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UBEZPIECZENIA OBOWIĄZKOWE</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Zgodnie z ustawą </a:t>
            </a:r>
            <a:r>
              <a:rPr lang="pl-PL" dirty="0"/>
              <a:t>z dnia 22 maja 2003 r. o ubezpieczeniach obowiązkowych, Ubezpieczeniowym Funduszu Gwarancyjnym i Polskim Biurze Ubezpieczycieli </a:t>
            </a:r>
            <a:r>
              <a:rPr lang="pl-PL" dirty="0" smtClean="0"/>
              <a:t>Komunikacyjnych ubezpieczeniami obowiązkowymi są:</a:t>
            </a:r>
          </a:p>
          <a:p>
            <a:pPr marL="457200" indent="-457200" algn="just">
              <a:buFont typeface="+mj-lt"/>
              <a:buAutoNum type="arabicParenR"/>
            </a:pPr>
            <a:r>
              <a:rPr lang="pl-PL" dirty="0" smtClean="0"/>
              <a:t>ubezpieczenie </a:t>
            </a:r>
            <a:r>
              <a:rPr lang="pl-PL" dirty="0"/>
              <a:t>odpowiedzialności cywilnej posiadaczy pojazdów mechanicznych za szkody powstałe w związku z ruchem tych </a:t>
            </a:r>
            <a:r>
              <a:rPr lang="pl-PL" dirty="0" smtClean="0"/>
              <a:t>pojazdów (ubezpieczenie </a:t>
            </a:r>
            <a:r>
              <a:rPr lang="pl-PL" dirty="0"/>
              <a:t>OC posiadaczy pojazdów </a:t>
            </a:r>
            <a:r>
              <a:rPr lang="pl-PL" dirty="0" smtClean="0"/>
              <a:t>mechanicznych),</a:t>
            </a:r>
          </a:p>
          <a:p>
            <a:pPr marL="457200" indent="-457200" algn="just">
              <a:buFont typeface="+mj-lt"/>
              <a:buAutoNum type="arabicParenR"/>
            </a:pPr>
            <a:r>
              <a:rPr lang="pl-PL" dirty="0" smtClean="0"/>
              <a:t>ubezpieczenie </a:t>
            </a:r>
            <a:r>
              <a:rPr lang="pl-PL" dirty="0"/>
              <a:t>odpowiedzialności cywilnej rolników z tytułu posiadania gospodarstwa </a:t>
            </a:r>
            <a:r>
              <a:rPr lang="pl-PL" dirty="0" smtClean="0"/>
              <a:t>rolnego (ubezpieczenie </a:t>
            </a:r>
            <a:r>
              <a:rPr lang="pl-PL" dirty="0"/>
              <a:t>OC </a:t>
            </a:r>
            <a:r>
              <a:rPr lang="pl-PL" dirty="0" smtClean="0"/>
              <a:t>rolników),</a:t>
            </a:r>
          </a:p>
          <a:p>
            <a:pPr marL="457200" indent="-457200" algn="just">
              <a:buFont typeface="+mj-lt"/>
              <a:buAutoNum type="arabicParenR"/>
            </a:pPr>
            <a:r>
              <a:rPr lang="pl-PL" dirty="0" smtClean="0"/>
              <a:t>ubezpieczenie </a:t>
            </a:r>
            <a:r>
              <a:rPr lang="pl-PL" dirty="0"/>
              <a:t>budynków wchodzących w skład gospodarstwa rolnego od ognia i innych zdarzeń </a:t>
            </a:r>
            <a:r>
              <a:rPr lang="pl-PL" dirty="0" smtClean="0"/>
              <a:t>losowych (ubezpieczenie </a:t>
            </a:r>
            <a:r>
              <a:rPr lang="pl-PL" dirty="0"/>
              <a:t>budynków </a:t>
            </a:r>
            <a:r>
              <a:rPr lang="pl-PL" dirty="0" smtClean="0"/>
              <a:t>rolniczych),</a:t>
            </a:r>
          </a:p>
          <a:p>
            <a:pPr marL="457200" indent="-457200" algn="just">
              <a:buFont typeface="+mj-lt"/>
              <a:buAutoNum type="arabicParenR"/>
            </a:pPr>
            <a:r>
              <a:rPr lang="pl-PL" dirty="0" smtClean="0"/>
              <a:t>ubezpieczenia </a:t>
            </a:r>
            <a:r>
              <a:rPr lang="pl-PL" dirty="0"/>
              <a:t>wynikające z przepisów odrębnych ustaw lub umów międzynarodowych ratyfikowanych przez Rzeczpospolitą Polską, nakładających na określone podmioty obowiązek zawarcia umowy </a:t>
            </a:r>
            <a:r>
              <a:rPr lang="pl-PL" dirty="0" smtClean="0"/>
              <a:t>ubezpieczenia.</a:t>
            </a:r>
            <a:endParaRPr lang="pl-PL" dirty="0"/>
          </a:p>
          <a:p>
            <a:pPr marL="457200" indent="-457200" algn="just">
              <a:buFont typeface="+mj-lt"/>
              <a:buAutoNum type="arabicParenR"/>
            </a:pPr>
            <a:endParaRPr lang="pl-PL" dirty="0"/>
          </a:p>
          <a:p>
            <a:pPr algn="just"/>
            <a:endParaRPr lang="pl-PL" dirty="0"/>
          </a:p>
        </p:txBody>
      </p:sp>
    </p:spTree>
    <p:extLst>
      <p:ext uri="{BB962C8B-B14F-4D97-AF65-F5344CB8AC3E}">
        <p14:creationId xmlns:p14="http://schemas.microsoft.com/office/powerpoint/2010/main" val="99253116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753</TotalTime>
  <Words>2771</Words>
  <Application>Microsoft Office PowerPoint</Application>
  <PresentationFormat>Panoramiczny</PresentationFormat>
  <Paragraphs>146</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Trebuchet MS</vt:lpstr>
      <vt:lpstr>Wingdings 3</vt:lpstr>
      <vt:lpstr>Faseta</vt:lpstr>
      <vt:lpstr>UMOWA UBEZPIECZENIA </vt:lpstr>
      <vt:lpstr>UMOWA UBEZPIECZENIA –  AKTY PRAWNE</vt:lpstr>
      <vt:lpstr>ISTOTA UMOWY UBEZPIECZENIA</vt:lpstr>
      <vt:lpstr>UBEZPIECZENIA MAJĄTKOWE</vt:lpstr>
      <vt:lpstr>UBEZPIECZENIA OSOBOWE</vt:lpstr>
      <vt:lpstr>UBEZPIECZENIA NA ŻYCIE</vt:lpstr>
      <vt:lpstr>POZOSTAŁE UBEZPIECZENIA OSOBOWE oraz UBEZPIECZENIA MAJĄTKOWE</vt:lpstr>
      <vt:lpstr>POZOSTAŁE UBEZPIECZENIA OSOBOWE oraz UBEZPIECZENIA MAJĄTKOWE</vt:lpstr>
      <vt:lpstr>UBEZPIECZENIA OBOWIĄZKOWE</vt:lpstr>
      <vt:lpstr>UBEZPIECZENIE OC POSIADACZY POJAZDÓW MECHANICZNYCH</vt:lpstr>
      <vt:lpstr>UBEZPIECZENIE OC POSIADACZY POJAZDÓW MECHANICZNYCH</vt:lpstr>
      <vt:lpstr>UBEZPIECZENIE OC ROLNIKÓW</vt:lpstr>
      <vt:lpstr>UBEZPIECZENIE OC ROLNIKÓW</vt:lpstr>
      <vt:lpstr>UBEZPIECZENIE BUDYNKÓW ROLNICZYCH</vt:lpstr>
      <vt:lpstr>UBEZPIECZENIE BUDYNKÓW ROLNICZYCH</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UBEZPIECZENIA UMOWA KREDYTU</dc:title>
  <dc:creator>Kancelaria 3</dc:creator>
  <cp:lastModifiedBy>Kancelaria 3</cp:lastModifiedBy>
  <cp:revision>51</cp:revision>
  <dcterms:created xsi:type="dcterms:W3CDTF">2019-10-16T13:46:39Z</dcterms:created>
  <dcterms:modified xsi:type="dcterms:W3CDTF">2020-02-14T12:37:53Z</dcterms:modified>
</cp:coreProperties>
</file>